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removePersonalInfoOnSave="1" saveSubsetFonts="1">
  <p:sldMasterIdLst>
    <p:sldMasterId id="2147483671" r:id="rId2"/>
    <p:sldMasterId id="2147483659" r:id="rId3"/>
    <p:sldMasterId id="2147483722" r:id="rId4"/>
  </p:sldMasterIdLst>
  <p:notesMasterIdLst>
    <p:notesMasterId r:id="rId27"/>
  </p:notesMasterIdLst>
  <p:handoutMasterIdLst>
    <p:handoutMasterId r:id="rId28"/>
  </p:handoutMasterIdLst>
  <p:sldIdLst>
    <p:sldId id="256" r:id="rId5"/>
    <p:sldId id="327" r:id="rId6"/>
    <p:sldId id="315" r:id="rId7"/>
    <p:sldId id="313" r:id="rId8"/>
    <p:sldId id="314" r:id="rId9"/>
    <p:sldId id="324" r:id="rId10"/>
    <p:sldId id="316" r:id="rId11"/>
    <p:sldId id="317" r:id="rId12"/>
    <p:sldId id="318" r:id="rId13"/>
    <p:sldId id="323" r:id="rId14"/>
    <p:sldId id="286" r:id="rId15"/>
    <p:sldId id="269" r:id="rId16"/>
    <p:sldId id="268" r:id="rId17"/>
    <p:sldId id="272" r:id="rId18"/>
    <p:sldId id="270" r:id="rId19"/>
    <p:sldId id="273" r:id="rId20"/>
    <p:sldId id="287" r:id="rId21"/>
    <p:sldId id="325" r:id="rId22"/>
    <p:sldId id="321" r:id="rId23"/>
    <p:sldId id="309" r:id="rId24"/>
    <p:sldId id="280" r:id="rId25"/>
    <p:sldId id="32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34595" autoAdjust="0"/>
    <p:restoredTop sz="86444" autoAdjust="0"/>
  </p:normalViewPr>
  <p:slideViewPr>
    <p:cSldViewPr>
      <p:cViewPr varScale="1">
        <p:scale>
          <a:sx n="102" d="100"/>
          <a:sy n="102" d="100"/>
        </p:scale>
        <p:origin x="-112" y="-15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8" d="100"/>
          <a:sy n="148" d="100"/>
        </p:scale>
        <p:origin x="-154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27BD905-DC8D-AB4C-A34C-1C07211109FF}" type="datetime1">
              <a:rPr lang="de-AT" smtClean="0"/>
              <a:t>02.09.14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E10D0F4D-A9BC-4899-8372-3ED277D83E2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380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B5B1CD80-84F9-3B4A-B0FF-D01DAFE89A78}" type="datetime1">
              <a:rPr lang="de-AT" smtClean="0"/>
              <a:t>02.09.14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FE16532C-7DFC-4EC2-AFA5-3731AA0E8AF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58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sz="14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42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2DC451-0593-B74B-97DC-895562CBE985}" type="slidenum">
              <a:rPr lang="en-US"/>
              <a:pPr/>
              <a:t>18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Im Ringen zwischen „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concept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und „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(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Rizzutto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- In die Fremde aufbrechen</a:t>
            </a:r>
            <a:endParaRPr lang="de-A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Beginn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(concept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image – A. M.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Rizzuto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de-A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Lebenslanges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Ringen</a:t>
            </a:r>
            <a:endParaRPr lang="de-A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Reich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Gottes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angebrochen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wäre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(J. Fowler)</a:t>
            </a:r>
            <a:endParaRPr lang="de-A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7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Und wenn nichts mehr hilft? Leben (und Sterben) im Fragment?</a:t>
            </a:r>
            <a:endParaRPr lang="de-A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A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A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Denk an deinen Schöpfer in deinen frühen Jahren,</a:t>
            </a:r>
          </a:p>
          <a:p>
            <a:r>
              <a:rPr lang="de-A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ehe die Tage der Krankheit kommen und die Jahre dich erreichen, </a:t>
            </a:r>
          </a:p>
          <a:p>
            <a:r>
              <a:rPr lang="de-A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von denen du sagen wirst: Ich mag sie nicht!,</a:t>
            </a:r>
          </a:p>
          <a:p>
            <a:r>
              <a:rPr lang="de-A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ehe Sonne und Licht und Mond und Sterne erlöschen</a:t>
            </a:r>
          </a:p>
          <a:p>
            <a:r>
              <a:rPr lang="de-A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auch nach dem Regen wieder die Wolken aufziehen.</a:t>
            </a:r>
          </a:p>
          <a:p>
            <a:r>
              <a:rPr lang="de-A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(Koh 12, 1ff.)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65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F19E43-CF1A-144D-945A-CC079C857B4C}" type="slidenum">
              <a:rPr lang="en-US"/>
              <a:pPr/>
              <a:t>21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Einheit und Differenz, Grund und Abgrund</a:t>
            </a:r>
            <a:endParaRPr lang="de-A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Die „brennende“ Gottesgestalt (Hildegard von Bingen)</a:t>
            </a:r>
            <a:endParaRPr lang="de-A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„Gott und ich, wir sind eins im Wirken: er wirkt und ich werde“. „Gottheit“ und „Seelengrund“ (Meister Eckhart)  </a:t>
            </a:r>
            <a:endParaRPr lang="de-A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„Des Menschen Grund ist der Abgrund“ (Karl Rahner)</a:t>
            </a:r>
            <a:endParaRPr lang="de-A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86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Reifen in Einheit und Differenz</a:t>
            </a:r>
            <a:endParaRPr lang="de-A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(Gottes-)Beziehung in bleibender Differenz</a:t>
            </a:r>
            <a:endParaRPr lang="de-A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Opium – Illusion – Gewalt</a:t>
            </a:r>
            <a:endParaRPr lang="de-A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Wahrheit in Freiheit</a:t>
            </a:r>
            <a:endParaRPr lang="de-A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gewagte Überschreitungen in der Gottesrede</a:t>
            </a:r>
            <a:endParaRPr lang="de-A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87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Das Reifen der Gottesbeziehung und kirchlich-religiöse Bindungen</a:t>
            </a:r>
            <a:endParaRPr lang="de-A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Religion/Konfession – Glaube(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de-A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Wir sind Kirche 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Ich bin religiös</a:t>
            </a:r>
            <a:endParaRPr lang="de-A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Autoritätshöriger Glaube 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emanzipatorische Entwicklung/Bildung?</a:t>
            </a:r>
            <a:r>
              <a:rPr lang="de-A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Gewissens- und Religionsfreiheit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Lernen des Glaubens/im Glauben 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Reines Gnadengeschenk</a:t>
            </a:r>
            <a:endParaRPr lang="de-A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Glaube als lebenslanger (Lern)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prozess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oder als „Existenzwende“</a:t>
            </a:r>
            <a:endParaRPr lang="de-A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Lernende Aneignung eines übernatürlichen Wissens</a:t>
            </a:r>
            <a:endParaRPr lang="de-A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„Der Glaube wird nicht von Lernprozessen erzeugt; aber er ereignet sich im Kontext    menschlicher Lern-/Reifungsprozesse“ (J.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Werbick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de-A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Fixierung der Theologie auf mündige, erwachsene Menschen?</a:t>
            </a:r>
            <a:endParaRPr lang="de-A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7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343399"/>
            <a:ext cx="5486400" cy="4529083"/>
          </a:xfrm>
        </p:spPr>
        <p:txBody>
          <a:bodyPr>
            <a:normAutofit fontScale="85000" lnSpcReduction="10000"/>
          </a:bodyPr>
          <a:lstStyle/>
          <a:p>
            <a:endParaRPr lang="de-DE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65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7D2D1A6D-EAD0-5448-98AD-4BAB48DEA57C}" type="slidenum">
              <a:rPr lang="en-US" sz="1200" smtClean="0"/>
              <a:pPr eaLnBrk="1" hangingPunct="1">
                <a:defRPr/>
              </a:pPr>
              <a:t>13</a:t>
            </a:fld>
            <a:endParaRPr lang="en-US" sz="12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endParaRPr lang="de-DE" sz="1400" dirty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33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8C28DE38-10B3-A846-B0BF-81887474037A}" type="slidenum">
              <a:rPr lang="en-US" sz="1200" smtClean="0"/>
              <a:pPr eaLnBrk="1" hangingPunct="1">
                <a:defRPr/>
              </a:pPr>
              <a:t>15</a:t>
            </a:fld>
            <a:endParaRPr lang="en-US" sz="120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endParaRPr lang="de-DE" sz="1400" dirty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5A8EDAB-3596-7C48-BBFE-DE26D931F5E0}" type="slidenum">
              <a:rPr lang="en-US" sz="1200" smtClean="0"/>
              <a:pPr eaLnBrk="1" hangingPunct="1">
                <a:defRPr/>
              </a:pPr>
              <a:t>16</a:t>
            </a:fld>
            <a:endParaRPr lang="en-US" sz="120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endParaRPr lang="de-DE" sz="1400" dirty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78BB-B2DE-4646-85AD-6742E3F59A05}" type="datetime1">
              <a:rPr lang="de-AT" smtClean="0"/>
              <a:t>02.09.14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www.matthiasscharer.com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9437-974B-6844-B3B0-34EA96573A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3950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9311-80D9-2C44-898B-C27FF3A72A92}" type="datetime1">
              <a:rPr lang="de-AT" smtClean="0"/>
              <a:t>02.09.14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www.matthiasscharer.com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9437-974B-6844-B3B0-34EA96573A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8392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C563-CDC5-244F-9C7A-F4AE0544A300}" type="datetime1">
              <a:rPr lang="de-AT" smtClean="0"/>
              <a:t>02.09.14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www.matthiasscharer.com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9437-974B-6844-B3B0-34EA96573A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1036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C4B6-55D0-934C-B368-DCD052D1378C}" type="datetime1">
              <a:rPr lang="de-AT" smtClean="0"/>
              <a:t>02.09.14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www.matthiasscharer.com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71C4-2C25-3A4F-B3D7-5BD6DBBAFA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7342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9057E-C848-0B41-8102-F7166D037F36}" type="datetime1">
              <a:rPr lang="de-AT" smtClean="0"/>
              <a:t>02.09.14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www.matthiasscharer.com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71C4-2C25-3A4F-B3D7-5BD6DBBAFA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0809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0A3F-D571-FC42-8E52-0E4C072766B9}" type="datetime1">
              <a:rPr lang="de-AT" smtClean="0"/>
              <a:t>02.09.14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www.matthiasscharer.com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71C4-2C25-3A4F-B3D7-5BD6DBBAFA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0184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0A4C4-A82A-4142-8CFA-BA95EDB5378E}" type="datetime1">
              <a:rPr lang="de-AT" smtClean="0"/>
              <a:t>02.09.14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www.matthiasscharer.com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71C4-2C25-3A4F-B3D7-5BD6DBBAFA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6977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A23A-FF73-FF49-B88D-89A838057D11}" type="datetime1">
              <a:rPr lang="de-AT" smtClean="0"/>
              <a:t>02.09.14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www.matthiasscharer.com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71C4-2C25-3A4F-B3D7-5BD6DBBAFA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9344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5004-5446-6848-A049-937987FB8692}" type="datetime1">
              <a:rPr lang="de-AT" smtClean="0"/>
              <a:t>02.09.14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www.matthiasscharer.com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71C4-2C25-3A4F-B3D7-5BD6DBBAFA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406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36055-DD0A-DA48-A3FA-2F17B8834E97}" type="datetime1">
              <a:rPr lang="de-AT" smtClean="0"/>
              <a:t>02.09.14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www.matthiasscharer.com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71C4-2C25-3A4F-B3D7-5BD6DBBAFA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128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361BC-B472-5C43-98E5-725634F30B12}" type="datetime1">
              <a:rPr lang="de-AT" smtClean="0"/>
              <a:t>02.09.14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www.matthiasscharer.com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71C4-2C25-3A4F-B3D7-5BD6DBBAFA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5915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53B97-0A3D-2C45-AD05-C8CEB0E3C83F}" type="datetime1">
              <a:rPr lang="de-AT" smtClean="0"/>
              <a:t>02.09.14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www.matthiasscharer.com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9437-974B-6844-B3B0-34EA96573A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706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9B3D-A5A0-A04E-89F3-97E112E0E6EE}" type="datetime1">
              <a:rPr lang="de-AT" smtClean="0"/>
              <a:t>02.09.14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www.matthiasscharer.com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71C4-2C25-3A4F-B3D7-5BD6DBBAFA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2350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5BA3-FA8C-304B-B11D-DF350729FB0F}" type="datetime1">
              <a:rPr lang="de-AT" smtClean="0"/>
              <a:t>02.09.14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www.matthiasscharer.com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71C4-2C25-3A4F-B3D7-5BD6DBBAFA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6205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0712-0859-2447-AA1E-9F15E675FA7F}" type="datetime1">
              <a:rPr lang="de-AT" smtClean="0"/>
              <a:t>02.09.14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www.matthiasscharer.com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71C4-2C25-3A4F-B3D7-5BD6DBBAFA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39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F8C6-9F10-F648-B997-750866C09ABF}" type="datetimeFigureOut">
              <a:rPr lang="de-DE" smtClean="0"/>
              <a:t>02.09.14</a:t>
            </a:fld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78C26A-23CC-FC42-B433-8813CDE228D9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6A63-6CB1-E644-9E1C-ADD8C13BA276}" type="datetime1">
              <a:rPr lang="de-AT" smtClean="0"/>
              <a:t>02.09.14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www.matthiasscharer.com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17AE-B10D-1647-B6DB-D0E40BC62970}" type="datetime1">
              <a:rPr lang="de-AT" smtClean="0"/>
              <a:t>02.09.14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www.matthiasscharer.com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6C5B-6122-7845-B4E9-E5532A4BC05F}" type="datetime1">
              <a:rPr lang="de-AT" smtClean="0"/>
              <a:t>02.09.14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www.matthiasscharer.com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F7AE-CD4E-7044-B65E-CCA481E37830}" type="datetime1">
              <a:rPr lang="de-AT" smtClean="0"/>
              <a:t>02.09.14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www.matthiasscharer.com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99AF-0677-7240-8131-7CEBD05FD893}" type="datetime1">
              <a:rPr lang="de-AT" smtClean="0"/>
              <a:t>02.09.14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www.matthiasscharer.com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F8C6-9F10-F648-B997-750866C09ABF}" type="datetimeFigureOut">
              <a:rPr lang="de-DE" smtClean="0"/>
              <a:t>02.09.14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C26A-23CC-FC42-B433-8813CDE228D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3081-5355-F14F-B9D5-F40AE0C0400A}" type="datetime1">
              <a:rPr lang="de-AT" smtClean="0"/>
              <a:t>02.09.14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www.matthiasscharer.com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9437-974B-6844-B3B0-34EA96573A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14150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7214-D7DA-FF4C-9E87-BE60994BF480}" type="datetime1">
              <a:rPr lang="de-AT" smtClean="0"/>
              <a:t>02.09.14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www.matthiasscharer.com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6002-3ED2-2E4E-BA63-6524D42E90CB}" type="datetime1">
              <a:rPr lang="de-AT" smtClean="0"/>
              <a:t>02.09.14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www.matthiasscharer.com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08D4-AC7B-2840-AA7B-5CD2A5CEA2A1}" type="datetime1">
              <a:rPr lang="de-AT" smtClean="0">
                <a:solidFill>
                  <a:schemeClr val="tx1"/>
                </a:solidFill>
              </a:rPr>
              <a:t>02.09.14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www.matthiasscharer.com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>
                <a:solidFill>
                  <a:schemeClr val="tx1"/>
                </a:solidFill>
              </a:rPr>
              <a:pPr/>
              <a:t>‹Nr.›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08D4-AC7B-2840-AA7B-5CD2A5CEA2A1}" type="datetime1">
              <a:rPr lang="de-AT" smtClean="0">
                <a:solidFill>
                  <a:schemeClr val="tx1"/>
                </a:solidFill>
              </a:rPr>
              <a:t>02.09.14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www.matthiasscharer.com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>
                <a:solidFill>
                  <a:schemeClr val="tx1"/>
                </a:solidFill>
              </a:rPr>
              <a:pPr/>
              <a:t>‹Nr.›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442B-EC0B-0F48-88C9-D4762D3D5B16}" type="datetime1">
              <a:rPr lang="de-AT" smtClean="0"/>
              <a:t>02.09.14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www.matthiasscharer.com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9437-974B-6844-B3B0-34EA96573A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828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3F633-7801-4148-AE1F-7D9CCA331F88}" type="datetime1">
              <a:rPr lang="de-AT" smtClean="0"/>
              <a:t>02.09.14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www.matthiasscharer.com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9437-974B-6844-B3B0-34EA96573A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10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AC1B-2270-2F49-A34F-077F9C5878F5}" type="datetime1">
              <a:rPr lang="de-AT" smtClean="0"/>
              <a:t>02.09.14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www.matthiasscharer.com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9437-974B-6844-B3B0-34EA96573A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095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246C-D302-CC4A-B547-BA10232F2D51}" type="datetime1">
              <a:rPr lang="de-AT" smtClean="0"/>
              <a:t>02.09.14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www.matthiasscharer.com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9437-974B-6844-B3B0-34EA96573A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71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2A43-2048-E644-B293-26B54A64FDEF}" type="datetime1">
              <a:rPr lang="de-AT" smtClean="0"/>
              <a:t>02.09.14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www.matthiasscharer.com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9437-974B-6844-B3B0-34EA96573A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2794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5C5D-CDBC-1C42-9A92-9887E043F672}" type="datetime1">
              <a:rPr lang="de-AT" smtClean="0"/>
              <a:t>02.09.14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www.matthiasscharer.com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9437-974B-6844-B3B0-34EA96573A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4056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D3641-D9FB-F240-AF93-1468D9136429}" type="datetime1">
              <a:rPr lang="de-AT" smtClean="0"/>
              <a:t>02.09.14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err="1" smtClean="0"/>
              <a:t>www.matthiasscharer.com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49437-974B-6844-B3B0-34EA96573A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82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637DE-32E1-9D45-8095-6C020CE2F3F2}" type="datetime1">
              <a:rPr lang="de-AT" smtClean="0"/>
              <a:t>02.09.14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www.matthiasscharer.com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B71C4-2C25-3A4F-B3D7-5BD6DBBAFA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183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ACD3641-D9FB-F240-AF93-1468D9136429}" type="datetime1">
              <a:rPr lang="de-AT" smtClean="0"/>
              <a:t>02.09.14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de-DE" smtClean="0"/>
              <a:t>www.matthiasscharer.com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7249437-974B-6844-B3B0-34EA96573A19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sz="6000" kern="1200" cap="all" baseline="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(Wie) „</a:t>
            </a:r>
            <a:r>
              <a:rPr lang="de-DE" sz="6000" dirty="0" smtClean="0"/>
              <a:t>reift</a:t>
            </a:r>
            <a:r>
              <a:rPr lang="de-DE" sz="6000" kern="1200" cap="all" baseline="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 Gott im Menschen?</a:t>
            </a:r>
            <a:endParaRPr lang="de-DE" sz="6000" noProof="0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2400" b="1" kern="1200" cap="none" spc="0" baseline="0" noProof="0" dirty="0" smtClean="0">
                <a:solidFill>
                  <a:schemeClr val="tx1"/>
                </a:solidFill>
              </a:rPr>
              <a:t>Lebensphasen und Glaubensentwicklung</a:t>
            </a:r>
            <a:endParaRPr lang="de-DE" sz="2400" b="1" noProof="0" dirty="0" smtClean="0"/>
          </a:p>
          <a:p>
            <a:r>
              <a:rPr lang="de-DE" i="1" dirty="0" smtClean="0"/>
              <a:t>Matthias Scharer</a:t>
            </a:r>
            <a:endParaRPr lang="de-DE" i="1" noProof="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83162"/>
          </a:xfrm>
        </p:spPr>
        <p:txBody>
          <a:bodyPr>
            <a:normAutofit/>
          </a:bodyPr>
          <a:lstStyle/>
          <a:p>
            <a:r>
              <a:rPr lang="de-DE" dirty="0" smtClean="0"/>
              <a:t>4. Das Reifen der Gottesbeziehung und kirchlich-religiöse Bindungen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AC1B-2270-2F49-A34F-077F9C5878F5}" type="datetime1">
              <a:rPr lang="de-AT" smtClean="0"/>
              <a:t>02.09.14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www.matthiasscharer.com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9437-974B-6844-B3B0-34EA96573A1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5850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Religion/Konfession – Glaube(</a:t>
            </a:r>
            <a:r>
              <a:rPr lang="de-DE" dirty="0" err="1" smtClean="0"/>
              <a:t>n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de-DE" dirty="0" smtClean="0"/>
              <a:t>Wir sind Kirche</a:t>
            </a:r>
            <a:endParaRPr lang="de-DE" dirty="0"/>
          </a:p>
        </p:txBody>
      </p:sp>
      <p:pic>
        <p:nvPicPr>
          <p:cNvPr id="11" name="Inhaltsplatzhalter 10" descr="ADV_11967_Prozession_793x_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6" r="21246"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de-DE" dirty="0" smtClean="0"/>
              <a:t>Ich bin religiös</a:t>
            </a:r>
            <a:endParaRPr lang="de-DE" dirty="0"/>
          </a:p>
        </p:txBody>
      </p:sp>
      <p:pic>
        <p:nvPicPr>
          <p:cNvPr id="10" name="Inhaltsplatzhalter 9" descr="4bab68e3857c5.jpg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r="6015"/>
          <a:stretch>
            <a:fillRect/>
          </a:stretch>
        </p:blipFill>
        <p:spPr/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3F633-7801-4148-AE1F-7D9CCA331F88}" type="datetime1">
              <a:rPr lang="de-AT" smtClean="0"/>
              <a:t>02.09.14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www.matthiasscharer.com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9437-974B-6844-B3B0-34EA96573A1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4096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219200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de-DE" sz="3400" dirty="0" smtClean="0">
                <a:latin typeface="Arial" charset="0"/>
                <a:cs typeface="+mj-cs"/>
              </a:rPr>
              <a:t> </a:t>
            </a:r>
            <a:r>
              <a:rPr lang="de-DE" sz="2200" dirty="0">
                <a:latin typeface="Arial" charset="0"/>
              </a:rPr>
              <a:t>autoritätshöriger </a:t>
            </a:r>
            <a:r>
              <a:rPr lang="de-DE" sz="2200" dirty="0" smtClean="0">
                <a:latin typeface="Arial" charset="0"/>
              </a:rPr>
              <a:t>Glaube </a:t>
            </a:r>
            <a:br>
              <a:rPr lang="de-DE" sz="2200" dirty="0" smtClean="0">
                <a:latin typeface="Arial" charset="0"/>
              </a:rPr>
            </a:br>
            <a:r>
              <a:rPr lang="de-DE" sz="2200" i="1" dirty="0" smtClean="0">
                <a:latin typeface="Arial" charset="0"/>
              </a:rPr>
              <a:t>contra</a:t>
            </a:r>
            <a:br>
              <a:rPr lang="de-DE" sz="2200" i="1" dirty="0" smtClean="0">
                <a:latin typeface="Arial" charset="0"/>
              </a:rPr>
            </a:br>
            <a:r>
              <a:rPr lang="de-DE" sz="2200" dirty="0" smtClean="0">
                <a:latin typeface="Arial" charset="0"/>
              </a:rPr>
              <a:t>emanzipatorische Entwicklung/Bildung</a:t>
            </a:r>
            <a:endParaRPr lang="en-US" sz="3400" dirty="0">
              <a:latin typeface="Arial" charset="0"/>
            </a:endParaRPr>
          </a:p>
        </p:txBody>
      </p:sp>
      <p:pic>
        <p:nvPicPr>
          <p:cNvPr id="17418" name="Picture 10" descr="bio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371600"/>
            <a:ext cx="4806234" cy="35825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CF7F-5BC9-9F41-BB82-3581BA6F0AEA}" type="datetime1">
              <a:rPr lang="de-AT" smtClean="0"/>
              <a:t>02.09.14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www.matthiasscharer.com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7421" name="Picture 13" descr="betendes mädchen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371600"/>
            <a:ext cx="2908300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918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400" dirty="0" smtClean="0"/>
              <a:t>Menschlich-religiöse Entwicklung/lernen des Glaubens/im Glauben</a:t>
            </a:r>
            <a:br>
              <a:rPr lang="de-DE" sz="1400" dirty="0" smtClean="0"/>
            </a:br>
            <a:r>
              <a:rPr lang="de-DE" sz="1400" i="1" dirty="0" smtClean="0"/>
              <a:t>contra</a:t>
            </a:r>
            <a:br>
              <a:rPr lang="de-DE" sz="1400" i="1" dirty="0" smtClean="0"/>
            </a:br>
            <a:r>
              <a:rPr lang="de-DE" sz="1400" dirty="0" smtClean="0"/>
              <a:t>Reines Gnadengeschenk</a:t>
            </a:r>
            <a:br>
              <a:rPr lang="de-DE" sz="1400" dirty="0" smtClean="0"/>
            </a:br>
            <a:endParaRPr lang="de-DE" sz="1400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3033" r="13033"/>
          <a:stretch>
            <a:fillRect/>
          </a:stretch>
        </p:blipFill>
        <p:spPr/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AF1-0856-E641-8505-7C8A10CA791A}" type="datetime1">
              <a:rPr lang="de-AT" smtClean="0"/>
              <a:t>02.09.14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www.matthiasscharer.com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3" name="Inhaltsplatzhalter 12" descr="beten440.jpg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9" r="26689"/>
          <a:stretch>
            <a:fillRect/>
          </a:stretch>
        </p:blipFill>
        <p:spPr>
          <a:xfrm>
            <a:off x="914400" y="1295400"/>
            <a:ext cx="3886200" cy="4830766"/>
          </a:xfrm>
        </p:spPr>
      </p:pic>
    </p:spTree>
    <p:extLst>
      <p:ext uri="{BB962C8B-B14F-4D97-AF65-F5344CB8AC3E}">
        <p14:creationId xmlns:p14="http://schemas.microsoft.com/office/powerpoint/2010/main" val="2930414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de-DE" sz="2400" dirty="0" smtClean="0">
                <a:latin typeface="Arial" charset="0"/>
                <a:cs typeface="+mj-cs"/>
              </a:rPr>
              <a:t>Glaube </a:t>
            </a:r>
            <a:r>
              <a:rPr lang="de-DE" sz="2400" dirty="0">
                <a:latin typeface="Arial" charset="0"/>
                <a:cs typeface="+mj-cs"/>
              </a:rPr>
              <a:t>als lebenslanger </a:t>
            </a:r>
            <a:r>
              <a:rPr lang="de-DE" sz="2400" dirty="0" smtClean="0">
                <a:latin typeface="Arial" charset="0"/>
                <a:cs typeface="+mj-cs"/>
              </a:rPr>
              <a:t>(Lern)</a:t>
            </a:r>
            <a:r>
              <a:rPr lang="de-DE" sz="2400" dirty="0" err="1" smtClean="0">
                <a:latin typeface="Arial" charset="0"/>
                <a:cs typeface="+mj-cs"/>
              </a:rPr>
              <a:t>prozess</a:t>
            </a:r>
            <a:r>
              <a:rPr lang="de-DE" sz="2400" dirty="0" smtClean="0">
                <a:latin typeface="Arial" charset="0"/>
                <a:cs typeface="+mj-cs"/>
              </a:rPr>
              <a:t> </a:t>
            </a:r>
            <a:r>
              <a:rPr lang="de-DE" sz="2400" dirty="0">
                <a:latin typeface="Arial" charset="0"/>
                <a:cs typeface="+mj-cs"/>
              </a:rPr>
              <a:t>oder als „Existenzwende“</a:t>
            </a:r>
            <a:endParaRPr lang="en-US" sz="2400" dirty="0">
              <a:latin typeface="Arial" charset="0"/>
              <a:cs typeface="+mj-cs"/>
            </a:endParaRPr>
          </a:p>
        </p:txBody>
      </p:sp>
      <p:pic>
        <p:nvPicPr>
          <p:cNvPr id="24583" name="Picture 7" descr="bild_biografie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2" b="3072"/>
          <a:stretch>
            <a:fillRect/>
          </a:stretch>
        </p:blipFill>
        <p:spPr>
          <a:xfrm>
            <a:off x="838200" y="1676400"/>
            <a:ext cx="4038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0F90-7F98-C340-893D-30312141073F}" type="datetime1">
              <a:rPr lang="de-AT" smtClean="0"/>
              <a:t>02.09.14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www.matthiasscharer.com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4584" name="Picture 8" descr="litho_biografi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676400"/>
            <a:ext cx="3155950" cy="447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84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de-DE" sz="3400" dirty="0" smtClean="0">
                <a:latin typeface="Arial" charset="0"/>
                <a:cs typeface="+mj-cs"/>
              </a:rPr>
              <a:t>Lernende </a:t>
            </a:r>
            <a:r>
              <a:rPr lang="de-DE" sz="3400" dirty="0">
                <a:latin typeface="Arial" charset="0"/>
                <a:cs typeface="+mj-cs"/>
              </a:rPr>
              <a:t>Aneignung eines übernatürlichen Wissens</a:t>
            </a:r>
            <a:endParaRPr lang="en-US" sz="3400" dirty="0">
              <a:latin typeface="Arial" charset="0"/>
              <a:cs typeface="+mj-cs"/>
            </a:endParaRPr>
          </a:p>
        </p:txBody>
      </p:sp>
      <p:pic>
        <p:nvPicPr>
          <p:cNvPr id="20486" name="Picture 6" descr="gott-ada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" r="3330"/>
          <a:stretch>
            <a:fillRect/>
          </a:stretch>
        </p:blipFill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3ABA-DABE-C34B-9627-4311FE1EBB6D}" type="datetime1">
              <a:rPr lang="de-AT" smtClean="0"/>
              <a:t>02.09.14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www.matthiasscharer.com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06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2800" dirty="0" smtClean="0"/>
              <a:t>Menschliche Lern-/Reifungsprozesse sind nicht bedeutungslos</a:t>
            </a:r>
            <a:endParaRPr lang="de-DE" sz="2800" dirty="0"/>
          </a:p>
        </p:txBody>
      </p:sp>
      <p:pic>
        <p:nvPicPr>
          <p:cNvPr id="14" name="Inhaltsplatzhalter 13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8059" b="8059"/>
          <a:stretch>
            <a:fillRect/>
          </a:stretch>
        </p:blipFill>
        <p:spPr/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C143-0CE1-D34B-8476-CC6BF86DC1DE}" type="datetime1">
              <a:rPr lang="de-AT" smtClean="0"/>
              <a:t>02.09.14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www.matthiasscharer.com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3200" dirty="0">
                <a:latin typeface="Arial" charset="0"/>
              </a:rPr>
              <a:t>„Der Glaube wird nicht von Lernprozessen erzeugt; aber er ereignet sich im Kontext menschlicher Lern-/Reifungsprozesse“ </a:t>
            </a:r>
            <a:endParaRPr lang="de-DE" sz="3200" dirty="0" smtClean="0">
              <a:latin typeface="Arial" charset="0"/>
            </a:endParaRPr>
          </a:p>
          <a:p>
            <a:pPr marL="0" indent="0">
              <a:buNone/>
            </a:pPr>
            <a:r>
              <a:rPr lang="de-DE" sz="3200" dirty="0" smtClean="0">
                <a:latin typeface="Arial" charset="0"/>
              </a:rPr>
              <a:t>(</a:t>
            </a:r>
            <a:r>
              <a:rPr lang="de-DE" sz="3200" dirty="0">
                <a:latin typeface="Arial" charset="0"/>
              </a:rPr>
              <a:t>J. </a:t>
            </a:r>
            <a:r>
              <a:rPr lang="de-DE" sz="3200" dirty="0" err="1">
                <a:latin typeface="Arial" charset="0"/>
              </a:rPr>
              <a:t>Werbick</a:t>
            </a:r>
            <a:r>
              <a:rPr lang="de-DE" sz="3200" dirty="0">
                <a:latin typeface="Arial" charset="0"/>
              </a:rPr>
              <a:t>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0945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Fixierung</a:t>
            </a:r>
            <a:r>
              <a:rPr lang="en-US" sz="4000" dirty="0"/>
              <a:t> der </a:t>
            </a:r>
            <a:r>
              <a:rPr lang="en-US" sz="4000" dirty="0" err="1"/>
              <a:t>Theologie</a:t>
            </a:r>
            <a:r>
              <a:rPr lang="en-US" sz="4000" dirty="0"/>
              <a:t> </a:t>
            </a:r>
            <a:r>
              <a:rPr lang="en-US" sz="4000" dirty="0" smtClean="0"/>
              <a:t>auf </a:t>
            </a:r>
            <a:r>
              <a:rPr lang="en-US" sz="4000" dirty="0" err="1" smtClean="0"/>
              <a:t>mündige</a:t>
            </a:r>
            <a:r>
              <a:rPr lang="en-US" sz="4000" dirty="0" smtClean="0"/>
              <a:t>, </a:t>
            </a:r>
            <a:r>
              <a:rPr lang="en-US" sz="4000" dirty="0" err="1" smtClean="0"/>
              <a:t>erwachsene</a:t>
            </a:r>
            <a:r>
              <a:rPr lang="en-US" sz="4000" dirty="0" smtClean="0"/>
              <a:t> Menschen?</a:t>
            </a:r>
            <a:endParaRPr lang="en-US" sz="4000" dirty="0"/>
          </a:p>
        </p:txBody>
      </p:sp>
      <p:pic>
        <p:nvPicPr>
          <p:cNvPr id="3075" name="Picture 3" descr="biografie-barbar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1708150"/>
            <a:ext cx="3035300" cy="4529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995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5029200"/>
          </a:xfrm>
        </p:spPr>
        <p:txBody>
          <a:bodyPr/>
          <a:lstStyle/>
          <a:p>
            <a:r>
              <a:rPr lang="de-DE" dirty="0" smtClean="0"/>
              <a:t>5. Im Ringen zwischen</a:t>
            </a:r>
            <a:br>
              <a:rPr lang="de-DE" dirty="0" smtClean="0"/>
            </a:br>
            <a:r>
              <a:rPr lang="de-DE" dirty="0" smtClean="0"/>
              <a:t>„</a:t>
            </a:r>
            <a:r>
              <a:rPr lang="de-DE" dirty="0" err="1" smtClean="0"/>
              <a:t>God</a:t>
            </a:r>
            <a:r>
              <a:rPr lang="de-DE" dirty="0" smtClean="0"/>
              <a:t> </a:t>
            </a:r>
            <a:r>
              <a:rPr lang="de-DE" dirty="0" err="1" smtClean="0"/>
              <a:t>concept</a:t>
            </a:r>
            <a:r>
              <a:rPr lang="de-DE" dirty="0" smtClean="0"/>
              <a:t>“</a:t>
            </a:r>
            <a:br>
              <a:rPr lang="de-DE" dirty="0" smtClean="0"/>
            </a:br>
            <a:r>
              <a:rPr lang="de-DE" dirty="0" smtClean="0"/>
              <a:t>und </a:t>
            </a:r>
            <a:br>
              <a:rPr lang="de-DE" dirty="0" smtClean="0"/>
            </a:br>
            <a:r>
              <a:rPr lang="de-DE" dirty="0" smtClean="0"/>
              <a:t>„</a:t>
            </a:r>
            <a:r>
              <a:rPr lang="de-DE" dirty="0" err="1" smtClean="0"/>
              <a:t>God</a:t>
            </a:r>
            <a:r>
              <a:rPr lang="de-DE" dirty="0" smtClean="0"/>
              <a:t> </a:t>
            </a:r>
            <a:r>
              <a:rPr lang="de-DE" dirty="0" err="1" smtClean="0"/>
              <a:t>images</a:t>
            </a:r>
            <a:r>
              <a:rPr lang="de-DE" dirty="0" smtClean="0"/>
              <a:t>“</a:t>
            </a:r>
            <a:br>
              <a:rPr lang="de-DE" dirty="0" smtClean="0"/>
            </a:br>
            <a:r>
              <a:rPr lang="de-DE" dirty="0" smtClean="0"/>
              <a:t>(A-M. </a:t>
            </a:r>
            <a:r>
              <a:rPr lang="de-DE" dirty="0" err="1" smtClean="0"/>
              <a:t>Rizutto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dirty="0" smtClean="0"/>
              <a:t>In die Fremde aufbrechen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99AF-0677-7240-8131-7CEBD05FD893}" type="datetime1">
              <a:rPr lang="de-AT" smtClean="0"/>
              <a:t>02.09.14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www.matthiasscharer.com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29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6. Und wenn nichts mehr hilft?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/>
          <a:srcRect l="4542" r="4542"/>
          <a:stretch>
            <a:fillRect/>
          </a:stretch>
        </p:blipFill>
        <p:spPr>
          <a:xfrm>
            <a:off x="2451818" y="1600201"/>
            <a:ext cx="6234982" cy="3429000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6A63-6CB1-E644-9E1C-ADD8C13BA276}" type="datetime1">
              <a:rPr lang="de-AT" smtClean="0"/>
              <a:t>02.09.14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www.matthiasscharer.com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1295400" y="5334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Leben (und Sterben) im Fragment </a:t>
            </a:r>
            <a:endParaRPr lang="de-DE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8046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Zum Einstieg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99AF-0677-7240-8131-7CEBD05FD893}" type="datetime1">
              <a:rPr lang="de-AT" smtClean="0"/>
              <a:t>02.09.14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www.matthiasscharer.com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00" y="2133600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08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Erfahrung</a:t>
            </a:r>
            <a:r>
              <a:rPr lang="en-GB" dirty="0"/>
              <a:t> von </a:t>
            </a:r>
            <a:r>
              <a:rPr lang="en-GB" dirty="0" err="1"/>
              <a:t>Ohnmacht</a:t>
            </a:r>
            <a:r>
              <a:rPr lang="en-GB" dirty="0"/>
              <a:t> </a:t>
            </a:r>
            <a:r>
              <a:rPr lang="en-GB" dirty="0" err="1"/>
              <a:t>zulassen</a:t>
            </a:r>
            <a:endParaRPr lang="en-US" dirty="0"/>
          </a:p>
        </p:txBody>
      </p:sp>
      <p:pic>
        <p:nvPicPr>
          <p:cNvPr id="49155" name="Picture 3" descr="skulptur_eime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0700" y="1528763"/>
            <a:ext cx="3379788" cy="5068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028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B68375A-4339-CA49-A1D8-162E4B1BBF72}" type="datetime1">
              <a:rPr lang="de-AT" smtClean="0"/>
              <a:t>02.09.14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www.matthiasscharer.com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29E646-F3F9-43F9-8F28-51AAB38D4B84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pic>
        <p:nvPicPr>
          <p:cNvPr id="5" name="Inhaltsplatzhalter 6" descr="P1010159.JPG"/>
          <p:cNvPicPr>
            <a:picLocks noGrp="1"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356" y="500042"/>
            <a:ext cx="771250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8958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7</a:t>
            </a:r>
            <a:r>
              <a:rPr lang="de-DE" dirty="0" smtClean="0"/>
              <a:t>. Zum Ausstieg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rcRect t="13594" b="13594"/>
          <a:stretch>
            <a:fillRect/>
          </a:stretch>
        </p:blipFill>
        <p:spPr/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53B97-0A3D-2C45-AD05-C8CEB0E3C83F}" type="datetime1">
              <a:rPr lang="de-AT" smtClean="0"/>
              <a:t>02.09.14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www.matthiasscharer.com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9437-974B-6844-B3B0-34EA96573A19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0812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Grund und Abgrund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dirty="0" smtClean="0"/>
              <a:t>2. Einheit und Differenz</a:t>
            </a:r>
            <a:endParaRPr lang="de-DE" sz="6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0A3F-D571-FC42-8E52-0E4C072766B9}" type="datetime1">
              <a:rPr lang="de-AT" smtClean="0"/>
              <a:t>02.09.14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www.matthiasscharer.com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71C4-2C25-3A4F-B3D7-5BD6DBBAFA5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2611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53B97-0A3D-2C45-AD05-C8CEB0E3C83F}" type="datetime1">
              <a:rPr lang="de-AT" smtClean="0"/>
              <a:t>02.09.14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www.matthiasscharer.com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9437-974B-6844-B3B0-34EA96573A19}" type="slidenum">
              <a:rPr lang="de-DE" smtClean="0"/>
              <a:t>5</a:t>
            </a:fld>
            <a:endParaRPr lang="de-DE"/>
          </a:p>
        </p:txBody>
      </p:sp>
      <p:pic>
        <p:nvPicPr>
          <p:cNvPr id="7" name="Bildplatzhalter 8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t="4438" b="4438"/>
          <a:stretch>
            <a:fillRect/>
          </a:stretch>
        </p:blipFill>
        <p:spPr>
          <a:xfrm>
            <a:off x="1905000" y="63080"/>
            <a:ext cx="5410200" cy="606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05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 descr="meistereckhart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5" b="4035"/>
          <a:stretch>
            <a:fillRect/>
          </a:stretch>
        </p:blipFill>
        <p:spPr>
          <a:xfrm>
            <a:off x="2286000" y="2667000"/>
            <a:ext cx="3200400" cy="3586612"/>
          </a:xfrm>
        </p:spPr>
      </p:pic>
      <p:pic>
        <p:nvPicPr>
          <p:cNvPr id="10" name="Inhaltsplatzhalter 9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25015" r="25015"/>
          <a:stretch>
            <a:fillRect/>
          </a:stretch>
        </p:blipFill>
        <p:spPr>
          <a:xfrm>
            <a:off x="5540283" y="381001"/>
            <a:ext cx="2923770" cy="3276600"/>
          </a:xfr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442B-EC0B-0F48-88C9-D4762D3D5B16}" type="datetime1">
              <a:rPr lang="de-AT" smtClean="0"/>
              <a:t>02.09.14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www.matthiasscharer.com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9437-974B-6844-B3B0-34EA96573A19}" type="slidenum">
              <a:rPr lang="de-DE" smtClean="0"/>
              <a:t>6</a:t>
            </a:fld>
            <a:endParaRPr lang="de-DE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81000"/>
            <a:ext cx="36068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45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246C-D302-CC4A-B547-BA10232F2D51}" type="datetime1">
              <a:rPr lang="de-AT" smtClean="0"/>
              <a:t>02.09.14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www.matthiasscharer.com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9437-974B-6844-B3B0-34EA96573A19}" type="slidenum">
              <a:rPr lang="de-DE" smtClean="0"/>
              <a:t>7</a:t>
            </a:fld>
            <a:endParaRPr lang="de-DE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00"/>
            <a:ext cx="9144000" cy="609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91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de-DE" dirty="0" smtClean="0"/>
              <a:t>3. Reifen in Einheit und Differenz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AC1B-2270-2F49-A34F-077F9C5878F5}" type="datetime1">
              <a:rPr lang="de-AT" smtClean="0"/>
              <a:t>02.09.14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www.matthiasscharer.com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9437-974B-6844-B3B0-34EA96573A1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994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Opium – Illusion – Gewalt 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rcRect t="9052" b="9052"/>
          <a:stretch>
            <a:fillRect/>
          </a:stretch>
        </p:blipFill>
        <p:spPr>
          <a:xfrm>
            <a:off x="76200" y="1600201"/>
            <a:ext cx="4295210" cy="2362200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53B97-0A3D-2C45-AD05-C8CEB0E3C83F}" type="datetime1">
              <a:rPr lang="de-AT" smtClean="0"/>
              <a:t>02.09.14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www.matthiasscharer.com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9437-974B-6844-B3B0-34EA96573A19}" type="slidenum">
              <a:rPr lang="de-DE" smtClean="0"/>
              <a:t>9</a:t>
            </a:fld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657600"/>
            <a:ext cx="3372104" cy="2743576"/>
          </a:xfrm>
          <a:prstGeom prst="rect">
            <a:avLst/>
          </a:prstGeom>
        </p:spPr>
      </p:pic>
      <p:pic>
        <p:nvPicPr>
          <p:cNvPr id="10" name="Inhaltsplatzhalter 7"/>
          <p:cNvPicPr>
            <a:picLocks noChangeAspect="1"/>
          </p:cNvPicPr>
          <p:nvPr/>
        </p:nvPicPr>
        <p:blipFill>
          <a:blip r:embed="rId4"/>
          <a:srcRect l="24512" r="24512"/>
          <a:stretch>
            <a:fillRect/>
          </a:stretch>
        </p:blipFill>
        <p:spPr>
          <a:xfrm>
            <a:off x="5257800" y="1600200"/>
            <a:ext cx="2884947" cy="32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20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Wahrheit in Freiheit</a:t>
            </a:r>
            <a:endParaRPr lang="de-DE" dirty="0"/>
          </a:p>
        </p:txBody>
      </p:sp>
      <p:pic>
        <p:nvPicPr>
          <p:cNvPr id="7" name="Inhaltsplatzhalter 6" descr="freiheit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9057E-C848-0B41-8102-F7166D037F36}" type="datetime1">
              <a:rPr lang="de-AT" smtClean="0"/>
              <a:t>02.09.14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www.matthiasscharer.com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71C4-2C25-3A4F-B3D7-5BD6DBBAFA5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739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chreibset">
  <a:themeElements>
    <a:clrScheme name="Schreibset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Schreibset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chreibs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51CE74D-3AED-4EAD-94B7-6F711F5207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TC101659569990</Template>
  <TotalTime>0</TotalTime>
  <Words>515</Words>
  <Application>Microsoft Macintosh PowerPoint</Application>
  <PresentationFormat>Bildschirmpräsentation (4:3)</PresentationFormat>
  <Paragraphs>127</Paragraphs>
  <Slides>22</Slides>
  <Notes>14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22</vt:i4>
      </vt:variant>
    </vt:vector>
  </HeadingPairs>
  <TitlesOfParts>
    <vt:vector size="25" baseType="lpstr">
      <vt:lpstr>1_Benutzerdefiniertes Design</vt:lpstr>
      <vt:lpstr>Benutzerdefiniertes Design</vt:lpstr>
      <vt:lpstr>Schreibset</vt:lpstr>
      <vt:lpstr>(Wie) „reift“ Gott im Menschen?</vt:lpstr>
      <vt:lpstr>1. Zum Einstieg</vt:lpstr>
      <vt:lpstr>Grund und Abgrund</vt:lpstr>
      <vt:lpstr>PowerPoint-Präsentation</vt:lpstr>
      <vt:lpstr>PowerPoint-Präsentation</vt:lpstr>
      <vt:lpstr>PowerPoint-Präsentation</vt:lpstr>
      <vt:lpstr>3. Reifen in Einheit und Differenz</vt:lpstr>
      <vt:lpstr>Opium – Illusion – Gewalt </vt:lpstr>
      <vt:lpstr>Wahrheit in Freiheit</vt:lpstr>
      <vt:lpstr>4. Das Reifen der Gottesbeziehung und kirchlich-religiöse Bindungen</vt:lpstr>
      <vt:lpstr>Religion/Konfession – Glaube(n)</vt:lpstr>
      <vt:lpstr> autoritätshöriger Glaube  contra emanzipatorische Entwicklung/Bildung</vt:lpstr>
      <vt:lpstr>Menschlich-religiöse Entwicklung/lernen des Glaubens/im Glauben contra Reines Gnadengeschenk </vt:lpstr>
      <vt:lpstr>Glaube als lebenslanger (Lern)prozess oder als „Existenzwende“</vt:lpstr>
      <vt:lpstr>Lernende Aneignung eines übernatürlichen Wissens</vt:lpstr>
      <vt:lpstr>Menschliche Lern-/Reifungsprozesse sind nicht bedeutungslos</vt:lpstr>
      <vt:lpstr>Fixierung der Theologie auf mündige, erwachsene Menschen?</vt:lpstr>
      <vt:lpstr>5. Im Ringen zwischen „God concept“ und  „God images“ (A-M. Rizutto) In die Fremde aufbrechen</vt:lpstr>
      <vt:lpstr>6. Und wenn nichts mehr hilft?</vt:lpstr>
      <vt:lpstr>Erfahrung von Ohnmacht zulassen</vt:lpstr>
      <vt:lpstr>PowerPoint-Präsentation</vt:lpstr>
      <vt:lpstr>7. Zum Ausstieg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for science fair project</dc:title>
  <dc:creator/>
  <cp:keywords/>
  <cp:lastModifiedBy/>
  <cp:revision>1</cp:revision>
  <dcterms:modified xsi:type="dcterms:W3CDTF">2014-09-02T19:07:20Z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TC101659569990</vt:lpwstr>
  </property>
</Properties>
</file>