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27"/>
  </p:notesMasterIdLst>
  <p:handoutMasterIdLst>
    <p:handoutMasterId r:id="rId28"/>
  </p:handoutMasterIdLst>
  <p:sldIdLst>
    <p:sldId id="256" r:id="rId3"/>
    <p:sldId id="298" r:id="rId4"/>
    <p:sldId id="259" r:id="rId5"/>
    <p:sldId id="265" r:id="rId6"/>
    <p:sldId id="268" r:id="rId7"/>
    <p:sldId id="266" r:id="rId8"/>
    <p:sldId id="260" r:id="rId9"/>
    <p:sldId id="269" r:id="rId10"/>
    <p:sldId id="293" r:id="rId11"/>
    <p:sldId id="294" r:id="rId12"/>
    <p:sldId id="295" r:id="rId13"/>
    <p:sldId id="296" r:id="rId14"/>
    <p:sldId id="279" r:id="rId15"/>
    <p:sldId id="280" r:id="rId16"/>
    <p:sldId id="281" r:id="rId17"/>
    <p:sldId id="282" r:id="rId18"/>
    <p:sldId id="283" r:id="rId19"/>
    <p:sldId id="284" r:id="rId20"/>
    <p:sldId id="287" r:id="rId21"/>
    <p:sldId id="288" r:id="rId22"/>
    <p:sldId id="289" r:id="rId23"/>
    <p:sldId id="291" r:id="rId24"/>
    <p:sldId id="297"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96" y="-4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664EE5-B9BF-3F48-9E74-0BD158863465}" type="datetimeFigureOut">
              <a:rPr lang="de-DE" smtClean="0"/>
              <a:t>28.06.15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882D96-951A-ED4D-B0A8-31DEB333E507}" type="slidenum">
              <a:rPr lang="de-DE" smtClean="0"/>
              <a:t>‹Nr.›</a:t>
            </a:fld>
            <a:endParaRPr lang="de-DE"/>
          </a:p>
        </p:txBody>
      </p:sp>
    </p:spTree>
    <p:extLst>
      <p:ext uri="{BB962C8B-B14F-4D97-AF65-F5344CB8AC3E}">
        <p14:creationId xmlns:p14="http://schemas.microsoft.com/office/powerpoint/2010/main" val="4167860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AE904-1250-D346-8E80-E6FF6855379F}" type="datetimeFigureOut">
              <a:rPr lang="de-DE" smtClean="0"/>
              <a:t>28.06.15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5BFB8-D3D2-8D40-BD8D-B7984385096B}" type="slidenum">
              <a:rPr lang="de-DE" smtClean="0"/>
              <a:t>‹Nr.›</a:t>
            </a:fld>
            <a:endParaRPr lang="de-DE"/>
          </a:p>
        </p:txBody>
      </p:sp>
    </p:spTree>
    <p:extLst>
      <p:ext uri="{BB962C8B-B14F-4D97-AF65-F5344CB8AC3E}">
        <p14:creationId xmlns:p14="http://schemas.microsoft.com/office/powerpoint/2010/main" val="5694268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2.vatican.va/content/francesco/en/apost_exhortations/documents/papa-francesco_esortazione-ap_20131124_evangelii-gaudium.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16113" y="468313"/>
            <a:ext cx="2646362" cy="1984375"/>
          </a:xfrm>
        </p:spPr>
      </p:sp>
      <p:sp>
        <p:nvSpPr>
          <p:cNvPr id="3" name="Notizenplatzhalter 2"/>
          <p:cNvSpPr>
            <a:spLocks noGrp="1"/>
          </p:cNvSpPr>
          <p:nvPr>
            <p:ph type="body" idx="1"/>
          </p:nvPr>
        </p:nvSpPr>
        <p:spPr>
          <a:xfrm>
            <a:off x="685800" y="2627784"/>
            <a:ext cx="5911552" cy="5830416"/>
          </a:xfrm>
        </p:spPr>
        <p:txBody>
          <a:bodyPr/>
          <a:lstStyle/>
          <a:p>
            <a:r>
              <a:rPr lang="en-US" sz="2000" kern="1200" dirty="0" smtClean="0">
                <a:solidFill>
                  <a:schemeClr val="tx1"/>
                </a:solidFill>
                <a:effectLst/>
                <a:latin typeface="+mn-lt"/>
                <a:ea typeface="+mn-ea"/>
                <a:cs typeface="+mn-cs"/>
              </a:rPr>
              <a:t>My discipline is Practical Theology. I am one of the founders </a:t>
            </a:r>
            <a:r>
              <a:rPr lang="en-US" sz="2000" kern="1200" dirty="0" smtClean="0">
                <a:solidFill>
                  <a:schemeClr val="tx1"/>
                </a:solidFill>
                <a:effectLst/>
                <a:latin typeface="+mn-lt"/>
                <a:ea typeface="+mn-ea"/>
                <a:cs typeface="+mn-cs"/>
              </a:rPr>
              <a:t>of </a:t>
            </a:r>
            <a:r>
              <a:rPr lang="en-US" sz="2000" kern="1200" dirty="0" smtClean="0">
                <a:solidFill>
                  <a:schemeClr val="tx1"/>
                </a:solidFill>
                <a:effectLst/>
                <a:latin typeface="+mn-lt"/>
                <a:ea typeface="+mn-ea"/>
                <a:cs typeface="+mn-cs"/>
              </a:rPr>
              <a:t>"Communicative Theology" (CT).  Around this, I am deeply connected with the Systematic Theologians </a:t>
            </a:r>
            <a:r>
              <a:rPr lang="en-US" sz="2000" kern="1200" dirty="0" err="1" smtClean="0">
                <a:solidFill>
                  <a:schemeClr val="tx1"/>
                </a:solidFill>
                <a:effectLst/>
                <a:latin typeface="+mn-lt"/>
                <a:ea typeface="+mn-ea"/>
                <a:cs typeface="+mn-cs"/>
              </a:rPr>
              <a:t>Jochen</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Hilberath</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Tübingen</a:t>
            </a:r>
            <a:r>
              <a:rPr lang="en-US" sz="2000" kern="1200" dirty="0" smtClean="0">
                <a:solidFill>
                  <a:schemeClr val="tx1"/>
                </a:solidFill>
                <a:effectLst/>
                <a:latin typeface="+mn-lt"/>
                <a:ea typeface="+mn-ea"/>
                <a:cs typeface="+mn-cs"/>
              </a:rPr>
              <a:t>), Bradford </a:t>
            </a:r>
            <a:r>
              <a:rPr lang="en-US" sz="2000" kern="1200" dirty="0" err="1" smtClean="0">
                <a:solidFill>
                  <a:schemeClr val="tx1"/>
                </a:solidFill>
                <a:effectLst/>
                <a:latin typeface="+mn-lt"/>
                <a:ea typeface="+mn-ea"/>
                <a:cs typeface="+mn-cs"/>
              </a:rPr>
              <a:t>Hinze</a:t>
            </a:r>
            <a:r>
              <a:rPr lang="en-US" sz="2000" kern="1200" dirty="0" smtClean="0">
                <a:solidFill>
                  <a:schemeClr val="tx1"/>
                </a:solidFill>
                <a:effectLst/>
                <a:latin typeface="+mn-lt"/>
                <a:ea typeface="+mn-ea"/>
                <a:cs typeface="+mn-cs"/>
              </a:rPr>
              <a:t> (Fordham, New York), Mary Ann Hinsdale (Boston College), and many other theologians from various disciplines who are working together in our research circle. From the beginning, CT was meant to be ecumenical, and since 2008, we also have had Muslims joining our research community.</a:t>
            </a:r>
            <a:r>
              <a:rPr lang="de-AT" sz="2000" dirty="0" smtClean="0">
                <a:effectLst/>
              </a:rPr>
              <a:t> </a:t>
            </a:r>
            <a:endParaRPr lang="en-US" sz="2000" kern="1200" dirty="0" smtClean="0">
              <a:solidFill>
                <a:schemeClr val="tx1"/>
              </a:solidFill>
              <a:effectLst/>
            </a:endParaRPr>
          </a:p>
        </p:txBody>
      </p:sp>
      <p:sp>
        <p:nvSpPr>
          <p:cNvPr id="4" name="Foliennummernplatzhalter 3"/>
          <p:cNvSpPr>
            <a:spLocks noGrp="1"/>
          </p:cNvSpPr>
          <p:nvPr>
            <p:ph type="sldNum" sz="quarter" idx="10"/>
          </p:nvPr>
        </p:nvSpPr>
        <p:spPr/>
        <p:txBody>
          <a:bodyPr/>
          <a:lstStyle/>
          <a:p>
            <a:fld id="{3C74293D-027C-4F02-80E6-3215319D259A}" type="slidenum">
              <a:rPr lang="de-AT" smtClean="0"/>
              <a:t>3</a:t>
            </a:fld>
            <a:endParaRPr lang="de-AT"/>
          </a:p>
        </p:txBody>
      </p:sp>
    </p:spTree>
    <p:extLst>
      <p:ext uri="{BB962C8B-B14F-4D97-AF65-F5344CB8AC3E}">
        <p14:creationId xmlns:p14="http://schemas.microsoft.com/office/powerpoint/2010/main" val="2104052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2000" kern="1200" dirty="0" smtClean="0">
                <a:solidFill>
                  <a:schemeClr val="tx1"/>
                </a:solidFill>
                <a:effectLst/>
                <a:latin typeface="+mn-lt"/>
                <a:ea typeface="+mn-ea"/>
                <a:cs typeface="+mn-cs"/>
              </a:rPr>
              <a:t>School and education follow.</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2000" kern="1200" dirty="0" smtClean="0">
                <a:solidFill>
                  <a:schemeClr val="tx1"/>
                </a:solidFill>
                <a:effectLst/>
                <a:latin typeface="+mn-lt"/>
                <a:ea typeface="+mn-ea"/>
                <a:cs typeface="+mn-cs"/>
              </a:rPr>
              <a:t>We also asked the Superiors in monasteries.</a:t>
            </a:r>
            <a:endParaRPr lang="de-AT" sz="20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de-AT"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9FD5BFB8-D3D2-8D40-BD8D-B7984385096B}" type="slidenum">
              <a:rPr lang="de-DE" smtClean="0"/>
              <a:t>12</a:t>
            </a:fld>
            <a:endParaRPr lang="de-DE"/>
          </a:p>
        </p:txBody>
      </p:sp>
    </p:spTree>
    <p:extLst>
      <p:ext uri="{BB962C8B-B14F-4D97-AF65-F5344CB8AC3E}">
        <p14:creationId xmlns:p14="http://schemas.microsoft.com/office/powerpoint/2010/main" val="322024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We gave some questions to the "experts in praxis". These should not be a stationary grind but an open proposal to describe theirs understanding of leadership. For some it was helpful; others neglected our proposal.</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Proposal Questions were:</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What is the leading metaphor for your understanding of leading?</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In what context is your leading experience and how does this context influence your understanding and practicing of leading?</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Where and when do you encounter yourself most intensively as a leader (please give examples)?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Where do you most experience your passion for leading and where do you most experience your burden of leading?</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Where are typical conflict areas and borders of your leadership?</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What are the (spiritual, theological, practical....) resources in your leadership?</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What future prospects do you see in your own leadership and in that of the church?</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What for me is important in the future?</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13</a:t>
            </a:fld>
            <a:endParaRPr lang="de-DE"/>
          </a:p>
        </p:txBody>
      </p:sp>
    </p:spTree>
    <p:extLst>
      <p:ext uri="{BB962C8B-B14F-4D97-AF65-F5344CB8AC3E}">
        <p14:creationId xmlns:p14="http://schemas.microsoft.com/office/powerpoint/2010/main" val="418100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3. Re-reading our study in the perspective of "Religious/Theological Authority in a Digital World."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Before I point out some specific statements, I will shortly reflect on the relationship between leadership and religious/theological authority in a Digital World in general. Within this, I am relating to the concept of Participatory Leadership as a possible mode to deal with Authority in a specific way.  </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14</a:t>
            </a:fld>
            <a:endParaRPr lang="de-DE"/>
          </a:p>
        </p:txBody>
      </p:sp>
    </p:spTree>
    <p:extLst>
      <p:ext uri="{BB962C8B-B14F-4D97-AF65-F5344CB8AC3E}">
        <p14:creationId xmlns:p14="http://schemas.microsoft.com/office/powerpoint/2010/main" val="369390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3.1.    Authority between ministry, leadership, power and role</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relationship between authority and leadership is apparent. It depends on every leading situation, especially in churches and religions. Here authority and leadership mostly are connected with special powers legitimized at last by the transcendence.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higher the role in the hierarchy is, the more powered authority is connected with the role of leadership. Particularly in information- and communication-based societies, with its flat or </a:t>
            </a:r>
            <a:r>
              <a:rPr lang="en-US" sz="1200" kern="1200" dirty="0" err="1" smtClean="0">
                <a:solidFill>
                  <a:schemeClr val="tx1"/>
                </a:solidFill>
                <a:effectLst/>
                <a:latin typeface="+mn-lt"/>
                <a:ea typeface="+mn-ea"/>
                <a:cs typeface="+mn-cs"/>
              </a:rPr>
              <a:t>nonexisting</a:t>
            </a:r>
            <a:r>
              <a:rPr lang="en-US" sz="1200" kern="1200" dirty="0" smtClean="0">
                <a:solidFill>
                  <a:schemeClr val="tx1"/>
                </a:solidFill>
                <a:effectLst/>
                <a:latin typeface="+mn-lt"/>
                <a:ea typeface="+mn-ea"/>
                <a:cs typeface="+mn-cs"/>
              </a:rPr>
              <a:t> hierarchies, powerful authorization in specific roles like we have in the Catholic Hierarchy seems archaic.</a:t>
            </a:r>
            <a:r>
              <a:rPr lang="de-AT" sz="1800" dirty="0" smtClean="0">
                <a:effectLst/>
              </a:rPr>
              <a:t> </a:t>
            </a:r>
            <a:endParaRPr lang="de-DE" sz="1800" dirty="0"/>
          </a:p>
        </p:txBody>
      </p:sp>
      <p:sp>
        <p:nvSpPr>
          <p:cNvPr id="4" name="Foliennummernplatzhalter 3"/>
          <p:cNvSpPr>
            <a:spLocks noGrp="1"/>
          </p:cNvSpPr>
          <p:nvPr>
            <p:ph type="sldNum" sz="quarter" idx="10"/>
          </p:nvPr>
        </p:nvSpPr>
        <p:spPr/>
        <p:txBody>
          <a:bodyPr/>
          <a:lstStyle/>
          <a:p>
            <a:fld id="{9FD5BFB8-D3D2-8D40-BD8D-B7984385096B}" type="slidenum">
              <a:rPr lang="de-DE" smtClean="0"/>
              <a:t>15</a:t>
            </a:fld>
            <a:endParaRPr lang="de-DE"/>
          </a:p>
        </p:txBody>
      </p:sp>
    </p:spTree>
    <p:extLst>
      <p:ext uri="{BB962C8B-B14F-4D97-AF65-F5344CB8AC3E}">
        <p14:creationId xmlns:p14="http://schemas.microsoft.com/office/powerpoint/2010/main" val="22437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But if we have a look at the "System Theory" of </a:t>
            </a:r>
            <a:r>
              <a:rPr lang="en-US" sz="1200" kern="1200" dirty="0" err="1" smtClean="0">
                <a:solidFill>
                  <a:schemeClr val="tx1"/>
                </a:solidFill>
                <a:effectLst/>
                <a:latin typeface="+mn-lt"/>
                <a:ea typeface="+mn-ea"/>
                <a:cs typeface="+mn-cs"/>
              </a:rPr>
              <a:t>Niclas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Luhmann</a:t>
            </a:r>
            <a:r>
              <a:rPr lang="en-US" sz="1200" kern="1200" dirty="0" smtClean="0">
                <a:solidFill>
                  <a:schemeClr val="tx1"/>
                </a:solidFill>
                <a:effectLst/>
                <a:latin typeface="+mn-lt"/>
                <a:ea typeface="+mn-ea"/>
                <a:cs typeface="+mn-cs"/>
              </a:rPr>
              <a:t>, which is already used in church connections like parish counseling, the power of roles is apparent. </a:t>
            </a:r>
            <a:r>
              <a:rPr lang="en-US" sz="1200" kern="1200" dirty="0" err="1" smtClean="0">
                <a:solidFill>
                  <a:schemeClr val="tx1"/>
                </a:solidFill>
                <a:effectLst/>
                <a:latin typeface="+mn-lt"/>
                <a:ea typeface="+mn-ea"/>
                <a:cs typeface="+mn-cs"/>
              </a:rPr>
              <a:t>Luhmann</a:t>
            </a:r>
            <a:r>
              <a:rPr lang="en-US" sz="1200" kern="1200" dirty="0" smtClean="0">
                <a:solidFill>
                  <a:schemeClr val="tx1"/>
                </a:solidFill>
                <a:effectLst/>
                <a:latin typeface="+mn-lt"/>
                <a:ea typeface="+mn-ea"/>
                <a:cs typeface="+mn-cs"/>
              </a:rPr>
              <a:t> argues that a system is viewable by the communication of decisions that are made by the decision makers, instead of seeing the person in that role as an individual. For </a:t>
            </a:r>
            <a:r>
              <a:rPr lang="en-US" sz="1200" kern="1200" dirty="0" err="1" smtClean="0">
                <a:solidFill>
                  <a:schemeClr val="tx1"/>
                </a:solidFill>
                <a:effectLst/>
                <a:latin typeface="+mn-lt"/>
                <a:ea typeface="+mn-ea"/>
                <a:cs typeface="+mn-cs"/>
              </a:rPr>
              <a:t>Luhmann</a:t>
            </a:r>
            <a:r>
              <a:rPr lang="en-US" sz="1200" kern="1200" dirty="0" smtClean="0">
                <a:solidFill>
                  <a:schemeClr val="tx1"/>
                </a:solidFill>
                <a:effectLst/>
                <a:latin typeface="+mn-lt"/>
                <a:ea typeface="+mn-ea"/>
                <a:cs typeface="+mn-cs"/>
              </a:rPr>
              <a:t>, Religions are a specific kind of system, which are characterized by the decision-making authorities operating in their specific roles. </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See: LUHMANN, Niklas: Funktion der Religion, Frankfurt am Main: Suhrkamp </a:t>
            </a:r>
            <a:r>
              <a:rPr lang="de-DE" sz="1200" kern="1200" baseline="30000" dirty="0" smtClean="0">
                <a:solidFill>
                  <a:schemeClr val="tx1"/>
                </a:solidFill>
                <a:effectLst/>
                <a:latin typeface="+mn-lt"/>
                <a:ea typeface="+mn-ea"/>
                <a:cs typeface="+mn-cs"/>
              </a:rPr>
              <a:t>1. Aufl., [</a:t>
            </a:r>
            <a:r>
              <a:rPr lang="de-DE" sz="1200" kern="1200" baseline="30000" dirty="0" err="1" smtClean="0">
                <a:solidFill>
                  <a:schemeClr val="tx1"/>
                </a:solidFill>
                <a:effectLst/>
                <a:latin typeface="+mn-lt"/>
                <a:ea typeface="+mn-ea"/>
                <a:cs typeface="+mn-cs"/>
              </a:rPr>
              <a:t>Nachdr</a:t>
            </a:r>
            <a:r>
              <a:rPr lang="de-DE" sz="1200" kern="1200" baseline="30000" dirty="0" smtClean="0">
                <a:solidFill>
                  <a:schemeClr val="tx1"/>
                </a:solidFill>
                <a:effectLst/>
                <a:latin typeface="+mn-lt"/>
                <a:ea typeface="+mn-ea"/>
                <a:cs typeface="+mn-cs"/>
              </a:rPr>
              <a:t>.]</a:t>
            </a:r>
            <a:r>
              <a:rPr lang="de-DE" sz="1200" kern="1200" dirty="0" smtClean="0">
                <a:solidFill>
                  <a:schemeClr val="tx1"/>
                </a:solidFill>
                <a:effectLst/>
                <a:latin typeface="+mn-lt"/>
                <a:ea typeface="+mn-ea"/>
                <a:cs typeface="+mn-cs"/>
              </a:rPr>
              <a:t>2004; LUHMANN, Niklas/ KIESERLING, André: Macht im System, Berlin: Suhrkamp </a:t>
            </a:r>
            <a:r>
              <a:rPr lang="de-DE" sz="1200" kern="1200" baseline="30000" dirty="0" smtClean="0">
                <a:solidFill>
                  <a:schemeClr val="tx1"/>
                </a:solidFill>
                <a:effectLst/>
                <a:latin typeface="+mn-lt"/>
                <a:ea typeface="+mn-ea"/>
                <a:cs typeface="+mn-cs"/>
              </a:rPr>
              <a:t>Erste Auflage</a:t>
            </a:r>
            <a:r>
              <a:rPr lang="de-DE" sz="1200" kern="1200" dirty="0" smtClean="0">
                <a:solidFill>
                  <a:schemeClr val="tx1"/>
                </a:solidFill>
                <a:effectLst/>
                <a:latin typeface="+mn-lt"/>
                <a:ea typeface="+mn-ea"/>
                <a:cs typeface="+mn-cs"/>
              </a:rPr>
              <a:t>2012.</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endParaRPr lang="de-DE" sz="1800" dirty="0"/>
          </a:p>
        </p:txBody>
      </p:sp>
      <p:sp>
        <p:nvSpPr>
          <p:cNvPr id="4" name="Foliennummernplatzhalter 3"/>
          <p:cNvSpPr>
            <a:spLocks noGrp="1"/>
          </p:cNvSpPr>
          <p:nvPr>
            <p:ph type="sldNum" sz="quarter" idx="10"/>
          </p:nvPr>
        </p:nvSpPr>
        <p:spPr/>
        <p:txBody>
          <a:bodyPr/>
          <a:lstStyle/>
          <a:p>
            <a:fld id="{9FD5BFB8-D3D2-8D40-BD8D-B7984385096B}" type="slidenum">
              <a:rPr lang="de-DE" smtClean="0"/>
              <a:t>16</a:t>
            </a:fld>
            <a:endParaRPr lang="de-DE"/>
          </a:p>
        </p:txBody>
      </p:sp>
    </p:spTree>
    <p:extLst>
      <p:ext uri="{BB962C8B-B14F-4D97-AF65-F5344CB8AC3E}">
        <p14:creationId xmlns:p14="http://schemas.microsoft.com/office/powerpoint/2010/main" val="354881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way of the leadership of Pope Francis, we can see how someone who represents in his role the highest authority, power and leadership in the Catholic Church irritates the System especially of the Vatican administration. Does Pope Francis represent the traditional role of the pope how we read it in </a:t>
            </a:r>
            <a:r>
              <a:rPr lang="en-US" sz="1200" kern="1200" dirty="0" err="1" smtClean="0">
                <a:solidFill>
                  <a:schemeClr val="tx1"/>
                </a:solidFill>
                <a:effectLst/>
                <a:latin typeface="+mn-lt"/>
                <a:ea typeface="+mn-ea"/>
                <a:cs typeface="+mn-cs"/>
              </a:rPr>
              <a:t>Christus</a:t>
            </a:r>
            <a:r>
              <a:rPr lang="en-US" sz="1200" kern="1200" dirty="0" smtClean="0">
                <a:solidFill>
                  <a:schemeClr val="tx1"/>
                </a:solidFill>
                <a:effectLst/>
                <a:latin typeface="+mn-lt"/>
                <a:ea typeface="+mn-ea"/>
                <a:cs typeface="+mn-cs"/>
              </a:rPr>
              <a:t> Dominus, Art. 2 or Canon 332? The authentic and communicative leadership of Pope Francis, in which some commenters see the real power of this pope, show us how ambivalent the connection of ministry, authority, power and leadership is. This ambivalence rises enormously in a Digital World. </a:t>
            </a:r>
            <a:endParaRPr lang="de-AT" sz="12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17</a:t>
            </a:fld>
            <a:endParaRPr lang="de-DE"/>
          </a:p>
        </p:txBody>
      </p:sp>
    </p:spTree>
    <p:extLst>
      <p:ext uri="{BB962C8B-B14F-4D97-AF65-F5344CB8AC3E}">
        <p14:creationId xmlns:p14="http://schemas.microsoft.com/office/powerpoint/2010/main" val="211428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3.2. Participatory leadership - a way to deal with authority and power in Churches and  Religions?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In our book we differentiate three kinds of leadership. They are not totally separated from each other; however they do have specific characteristics:</a:t>
            </a:r>
            <a:endParaRPr lang="de-AT" sz="2000" kern="1200" dirty="0" smtClean="0">
              <a:solidFill>
                <a:schemeClr val="tx1"/>
              </a:solidFill>
              <a:effectLst/>
              <a:latin typeface="+mn-lt"/>
              <a:ea typeface="+mn-ea"/>
              <a:cs typeface="+mn-cs"/>
            </a:endParaRPr>
          </a:p>
          <a:p>
            <a:pPr lvl="0"/>
            <a:r>
              <a:rPr lang="en-US" sz="2000" kern="1200" dirty="0" smtClean="0">
                <a:solidFill>
                  <a:schemeClr val="tx1"/>
                </a:solidFill>
                <a:effectLst/>
                <a:latin typeface="+mn-lt"/>
                <a:ea typeface="+mn-ea"/>
                <a:cs typeface="+mn-cs"/>
              </a:rPr>
              <a:t>leading in front of</a:t>
            </a:r>
            <a:endParaRPr lang="de-AT" sz="2000" kern="1200" dirty="0" smtClean="0">
              <a:solidFill>
                <a:schemeClr val="tx1"/>
              </a:solidFill>
              <a:effectLst/>
              <a:latin typeface="+mn-lt"/>
              <a:ea typeface="+mn-ea"/>
              <a:cs typeface="+mn-cs"/>
            </a:endParaRPr>
          </a:p>
          <a:p>
            <a:pPr lvl="0"/>
            <a:r>
              <a:rPr lang="en-US" sz="2000" kern="1200" dirty="0" smtClean="0">
                <a:solidFill>
                  <a:schemeClr val="tx1"/>
                </a:solidFill>
                <a:effectLst/>
                <a:latin typeface="+mn-lt"/>
                <a:ea typeface="+mn-ea"/>
                <a:cs typeface="+mn-cs"/>
              </a:rPr>
              <a:t>leading for</a:t>
            </a:r>
            <a:endParaRPr lang="de-AT" sz="2000" kern="1200" dirty="0" smtClean="0">
              <a:solidFill>
                <a:schemeClr val="tx1"/>
              </a:solidFill>
              <a:effectLst/>
              <a:latin typeface="+mn-lt"/>
              <a:ea typeface="+mn-ea"/>
              <a:cs typeface="+mn-cs"/>
            </a:endParaRPr>
          </a:p>
          <a:p>
            <a:pPr lvl="0"/>
            <a:r>
              <a:rPr lang="en-US" sz="2000" kern="1200" dirty="0" smtClean="0">
                <a:solidFill>
                  <a:schemeClr val="tx1"/>
                </a:solidFill>
                <a:effectLst/>
                <a:latin typeface="+mn-lt"/>
                <a:ea typeface="+mn-ea"/>
                <a:cs typeface="+mn-cs"/>
              </a:rPr>
              <a:t>leading within</a:t>
            </a:r>
            <a:endParaRPr lang="de-AT" sz="2000" kern="1200" dirty="0" smtClean="0">
              <a:solidFill>
                <a:schemeClr val="tx1"/>
              </a:solidFill>
              <a:effectLst/>
              <a:latin typeface="+mn-lt"/>
              <a:ea typeface="+mn-ea"/>
              <a:cs typeface="+mn-cs"/>
            </a:endParaRPr>
          </a:p>
          <a:p>
            <a:r>
              <a:rPr lang="de-DE" sz="2000" kern="1200" dirty="0" smtClean="0">
                <a:solidFill>
                  <a:schemeClr val="tx1"/>
                </a:solidFill>
                <a:effectLst/>
                <a:latin typeface="+mn-lt"/>
                <a:ea typeface="+mn-ea"/>
                <a:cs typeface="+mn-cs"/>
              </a:rPr>
              <a:t>See: HILBERATH, Bernd Jochen/ SCHARER, Matthias/ HASLINGER, Herbert: Konkretion: Leitung, in: HASLINGER, Herbert(</a:t>
            </a:r>
            <a:r>
              <a:rPr lang="de-DE" sz="2000" kern="1200" dirty="0" err="1" smtClean="0">
                <a:solidFill>
                  <a:schemeClr val="tx1"/>
                </a:solidFill>
                <a:effectLst/>
                <a:latin typeface="+mn-lt"/>
                <a:ea typeface="+mn-ea"/>
                <a:cs typeface="+mn-cs"/>
              </a:rPr>
              <a:t>Hg</a:t>
            </a:r>
            <a:r>
              <a:rPr lang="de-DE" sz="2000" kern="1200" dirty="0" smtClean="0">
                <a:solidFill>
                  <a:schemeClr val="tx1"/>
                </a:solidFill>
                <a:effectLst/>
                <a:latin typeface="+mn-lt"/>
                <a:ea typeface="+mn-ea"/>
                <a:cs typeface="+mn-cs"/>
              </a:rPr>
              <a:t>.): Handbuch Praktische Theologie 2, Mainz: Matthias-Grünewald-Verl. 2000 (= Handbuch praktische Theologie / hrsg. von Herbert Haslinger ... Bd. 2), 494–510.</a:t>
            </a:r>
            <a:endParaRPr lang="de-AT" sz="2000" kern="1200" dirty="0" smtClean="0">
              <a:solidFill>
                <a:schemeClr val="tx1"/>
              </a:solidFill>
              <a:effectLst/>
              <a:latin typeface="+mn-lt"/>
              <a:ea typeface="+mn-ea"/>
              <a:cs typeface="+mn-cs"/>
            </a:endParaRPr>
          </a:p>
          <a:p>
            <a:r>
              <a:rPr lang="de-DE"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18</a:t>
            </a:fld>
            <a:endParaRPr lang="de-DE"/>
          </a:p>
        </p:txBody>
      </p:sp>
    </p:spTree>
    <p:extLst>
      <p:ext uri="{BB962C8B-B14F-4D97-AF65-F5344CB8AC3E}">
        <p14:creationId xmlns:p14="http://schemas.microsoft.com/office/powerpoint/2010/main" val="412062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In Churches and Religions, leadership is sometimes used as a kind of "leading in front of the people". One has the power, authority and competence to speak authentically; the others are in the role to obtain, to believe and at the best to ask. Apart from liturgy this kind of leadership is rarely in our research.</a:t>
            </a:r>
            <a:endParaRPr lang="de-AT" sz="20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9FD5BFB8-D3D2-8D40-BD8D-B7984385096B}" type="slidenum">
              <a:rPr lang="de-DE" smtClean="0"/>
              <a:t>19</a:t>
            </a:fld>
            <a:endParaRPr lang="de-DE"/>
          </a:p>
        </p:txBody>
      </p:sp>
    </p:spTree>
    <p:extLst>
      <p:ext uri="{BB962C8B-B14F-4D97-AF65-F5344CB8AC3E}">
        <p14:creationId xmlns:p14="http://schemas.microsoft.com/office/powerpoint/2010/main" val="63336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The most frequently mentioned type of leadership is “leading for”. This style became familiar after the Second Vaticanum, especially in Pastoral Contexts of the Catholic Church. "Leading for" seems to be fully sympathetic to all the people. Leaders will do everything for the people. They help them to grow up and live well. What problem should exist with this leading style? As you can see on the graph, all depends on the charity and sensitivity of the leader. Participants can't grow for themselves under this style of leadership. If the leader goes away, there would be no responsibility within the people.</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20</a:t>
            </a:fld>
            <a:endParaRPr lang="de-DE"/>
          </a:p>
        </p:txBody>
      </p:sp>
    </p:spTree>
    <p:extLst>
      <p:ext uri="{BB962C8B-B14F-4D97-AF65-F5344CB8AC3E}">
        <p14:creationId xmlns:p14="http://schemas.microsoft.com/office/powerpoint/2010/main" val="323263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Connected to Theme-</a:t>
            </a:r>
            <a:r>
              <a:rPr lang="en-US" sz="2000" kern="1200" dirty="0" err="1" smtClean="0">
                <a:solidFill>
                  <a:schemeClr val="tx1"/>
                </a:solidFill>
                <a:effectLst/>
                <a:latin typeface="+mn-lt"/>
                <a:ea typeface="+mn-ea"/>
                <a:cs typeface="+mn-cs"/>
              </a:rPr>
              <a:t>Centred</a:t>
            </a:r>
            <a:r>
              <a:rPr lang="en-US" sz="2000" kern="1200" dirty="0" smtClean="0">
                <a:solidFill>
                  <a:schemeClr val="tx1"/>
                </a:solidFill>
                <a:effectLst/>
                <a:latin typeface="+mn-lt"/>
                <a:ea typeface="+mn-ea"/>
                <a:cs typeface="+mn-cs"/>
              </a:rPr>
              <a:t>-Interaction (TCI) of Ruth C. Cohn, in CT we know and use a participatory leadership.  I experienced examples of this type of leadership in </a:t>
            </a:r>
            <a:r>
              <a:rPr lang="en-US" sz="2000" kern="1200" dirty="0" err="1" smtClean="0">
                <a:solidFill>
                  <a:schemeClr val="tx1"/>
                </a:solidFill>
                <a:effectLst/>
                <a:latin typeface="+mn-lt"/>
                <a:ea typeface="+mn-ea"/>
                <a:cs typeface="+mn-cs"/>
              </a:rPr>
              <a:t>Communidades</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Christianas</a:t>
            </a:r>
            <a:r>
              <a:rPr lang="en-US" sz="2000" kern="1200" dirty="0" smtClean="0">
                <a:solidFill>
                  <a:schemeClr val="tx1"/>
                </a:solidFill>
                <a:effectLst/>
                <a:latin typeface="+mn-lt"/>
                <a:ea typeface="+mn-ea"/>
                <a:cs typeface="+mn-cs"/>
              </a:rPr>
              <a:t> in Peru and </a:t>
            </a:r>
            <a:r>
              <a:rPr lang="en-US" sz="2000" kern="1200" dirty="0" err="1" smtClean="0">
                <a:solidFill>
                  <a:schemeClr val="tx1"/>
                </a:solidFill>
                <a:effectLst/>
                <a:latin typeface="+mn-lt"/>
                <a:ea typeface="+mn-ea"/>
                <a:cs typeface="+mn-cs"/>
              </a:rPr>
              <a:t>Brasil</a:t>
            </a:r>
            <a:r>
              <a:rPr lang="en-US" sz="2000" kern="1200" dirty="0" smtClean="0">
                <a:solidFill>
                  <a:schemeClr val="tx1"/>
                </a:solidFill>
                <a:effectLst/>
                <a:latin typeface="+mn-lt"/>
                <a:ea typeface="+mn-ea"/>
                <a:cs typeface="+mn-cs"/>
              </a:rPr>
              <a:t>.</a:t>
            </a:r>
            <a:r>
              <a:rPr lang="en-US" sz="2000" i="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Participatory (or participative) leadership is a style of leadership that involves everyone in identifying essential goals and developing procedures to reach those goals. It also means that he/she is a part of the whole group and cannot take up a position on the outside of the group.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One of the main benefits of participatory leadership is that the process allows for the development of additional leaders who can serve the organization at a later date. Because leaders who favor this style encourage active involvement on the part of everyone on the team, people often are able to express their creativity and demonstrate abilities and talents that would not be made apparent otherwise. The discovery of these hidden assets help to benefit the work of the current team, but also alerts the organization to people within the team who should be provided with opportunities to further develop some skill or ability for future use. Real “leading within” is rarely something we encounter in our study. Mostly you can find this type of leadership in leading small groups within a parish or within the </a:t>
            </a:r>
            <a:r>
              <a:rPr lang="en-US" sz="2000" kern="1200" dirty="0" err="1" smtClean="0">
                <a:solidFill>
                  <a:schemeClr val="tx1"/>
                </a:solidFill>
                <a:effectLst/>
                <a:latin typeface="+mn-lt"/>
                <a:ea typeface="+mn-ea"/>
                <a:cs typeface="+mn-cs"/>
              </a:rPr>
              <a:t>diozese</a:t>
            </a:r>
            <a:r>
              <a:rPr lang="en-US" sz="2000" kern="1200" dirty="0" smtClean="0">
                <a:solidFill>
                  <a:schemeClr val="tx1"/>
                </a:solidFill>
                <a:effectLst/>
                <a:latin typeface="+mn-lt"/>
                <a:ea typeface="+mn-ea"/>
                <a:cs typeface="+mn-cs"/>
              </a:rPr>
              <a:t>.</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21</a:t>
            </a:fld>
            <a:endParaRPr lang="de-DE"/>
          </a:p>
        </p:txBody>
      </p:sp>
    </p:spTree>
    <p:extLst>
      <p:ext uri="{BB962C8B-B14F-4D97-AF65-F5344CB8AC3E}">
        <p14:creationId xmlns:p14="http://schemas.microsoft.com/office/powerpoint/2010/main" val="153653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When I read the subject of this Conference "Religious/Theological Authority in a Digital World", two prospects came to mind: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The first was my experience in facilitating interreligious groups in different parts of the world, especially in India. What does religious authority mean in this digitalized media context?</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The second was a reflection on a qualitative empirical study on leadership that I did with two colleagues on the responsible authorities in the diocese of Tyrol.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I decided to focus on the second one because the first one was too hot for me: In January 2015 in Bangalore, I was sent back to Austria by the Indian Immigration Authorities on the same flight I had arrived on.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So, what I want to do here is, to re-read our research on leadership from the perspective of the subject of this conference. Our research was published in the book "Redemptive Leadership", edited by Johannes </a:t>
            </a:r>
            <a:r>
              <a:rPr lang="en-US" sz="2000" kern="1200" dirty="0" err="1" smtClean="0">
                <a:solidFill>
                  <a:schemeClr val="tx1"/>
                </a:solidFill>
                <a:effectLst/>
                <a:latin typeface="+mn-lt"/>
                <a:ea typeface="+mn-ea"/>
                <a:cs typeface="+mn-cs"/>
              </a:rPr>
              <a:t>Panhofer</a:t>
            </a:r>
            <a:r>
              <a:rPr lang="en-US" sz="2000" kern="1200" dirty="0" smtClean="0">
                <a:solidFill>
                  <a:schemeClr val="tx1"/>
                </a:solidFill>
                <a:effectLst/>
                <a:latin typeface="+mn-lt"/>
                <a:ea typeface="+mn-ea"/>
                <a:cs typeface="+mn-cs"/>
              </a:rPr>
              <a:t>, a pastoral theologian, Roman </a:t>
            </a:r>
            <a:r>
              <a:rPr lang="en-US" sz="2000" kern="1200" dirty="0" err="1" smtClean="0">
                <a:solidFill>
                  <a:schemeClr val="tx1"/>
                </a:solidFill>
                <a:effectLst/>
                <a:latin typeface="+mn-lt"/>
                <a:ea typeface="+mn-ea"/>
                <a:cs typeface="+mn-cs"/>
              </a:rPr>
              <a:t>Siebenrock</a:t>
            </a:r>
            <a:r>
              <a:rPr lang="en-US" sz="2000" kern="1200" dirty="0" smtClean="0">
                <a:solidFill>
                  <a:schemeClr val="tx1"/>
                </a:solidFill>
                <a:effectLst/>
                <a:latin typeface="+mn-lt"/>
                <a:ea typeface="+mn-ea"/>
                <a:cs typeface="+mn-cs"/>
              </a:rPr>
              <a:t>, a systematic theologian and myself. </a:t>
            </a:r>
            <a:endParaRPr lang="de-AT" sz="2000" kern="1200" dirty="0" smtClean="0">
              <a:solidFill>
                <a:schemeClr val="tx1"/>
              </a:solidFill>
              <a:effectLst/>
              <a:latin typeface="+mn-lt"/>
              <a:ea typeface="+mn-ea"/>
              <a:cs typeface="+mn-cs"/>
            </a:endParaRPr>
          </a:p>
          <a:p>
            <a:endParaRPr lang="de-DE" sz="1600" dirty="0"/>
          </a:p>
        </p:txBody>
      </p:sp>
      <p:sp>
        <p:nvSpPr>
          <p:cNvPr id="4" name="Foliennummernplatzhalter 3"/>
          <p:cNvSpPr>
            <a:spLocks noGrp="1"/>
          </p:cNvSpPr>
          <p:nvPr>
            <p:ph type="sldNum" sz="quarter" idx="10"/>
          </p:nvPr>
        </p:nvSpPr>
        <p:spPr/>
        <p:txBody>
          <a:bodyPr/>
          <a:lstStyle/>
          <a:p>
            <a:fld id="{9FD5BFB8-D3D2-8D40-BD8D-B7984385096B}" type="slidenum">
              <a:rPr lang="de-DE" smtClean="0"/>
              <a:t>4</a:t>
            </a:fld>
            <a:endParaRPr lang="de-DE"/>
          </a:p>
        </p:txBody>
      </p:sp>
    </p:spTree>
    <p:extLst>
      <p:ext uri="{BB962C8B-B14F-4D97-AF65-F5344CB8AC3E}">
        <p14:creationId xmlns:p14="http://schemas.microsoft.com/office/powerpoint/2010/main" val="2100431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What might it mean if ecclesiastical authorities were to adopt the principles of Participative Leadership in a Digital World?</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3.3. The participatory leadership of ecclesiastical and Religion authorities in a Digital World: Where are the risks and where are the opportunities?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Participatory leadership is closely connected with the authenticity of leaders and participants. For Ruth Cohn selective authenticity of "chairpersons" is one of the main fruits of participatory leadership. Everyone should come to her/his chairperson. Participatory leadership is also familiar with disturbances and passionate involvements. Participatory leaders are not the big bosses or the untouchable masters. They appear with very touchable and vulnerable faces; also with some fragilities that a leader normally may not show.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As long as you try this in small Christian Communities it seems to be no problem, and people become responsible for the Community. In a publicity-seeking Digital World in which every weakness of a leader is communicated very quickly and few people are ready to take responsibility without transferring it to authorities, it seems to be very risky to live a participatory leadership outside of small groups. It would seem that it would be the biggest risk for P. Francis that he seems to do in some cases as the Leader of the universal Catholic Church.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If I am right, P. Francis respects that this kind of leadership does not primarily come from effort or special skills, rather it comes out of a deep theological conviction that the truth of Christianity manifests itself in practicing it. To practice redemptive leading in the role of the pope is the self-evident consequence of such a theological position.</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As dangerous as an authentic and participatory leadership may be, we can also see a big desire for it, especially the credibility of Churches and Religions seems to depend on it. Whether it is Pope Francis, or the Dalai Lama or other authentic leaders within and authentic leaders outside of Religions for example Mandela, for many people they are symbols of hope. In the "Inauguration-homily" of Pope Francis, which took place on the feast of St. Joseph, in view of 136 political leaders and the most leaders of Churches and Religions, P. Francis got in line with the protectors of mankind. In the </a:t>
            </a:r>
            <a:r>
              <a:rPr lang="en-US" sz="2000" kern="1200" dirty="0" err="1" smtClean="0">
                <a:solidFill>
                  <a:schemeClr val="tx1"/>
                </a:solidFill>
                <a:effectLst/>
                <a:latin typeface="+mn-lt"/>
                <a:ea typeface="+mn-ea"/>
                <a:cs typeface="+mn-cs"/>
              </a:rPr>
              <a:t>Enzyclical</a:t>
            </a:r>
            <a:r>
              <a:rPr lang="en-US" sz="2000" kern="1200" dirty="0" smtClean="0">
                <a:solidFill>
                  <a:schemeClr val="tx1"/>
                </a:solidFill>
                <a:effectLst/>
                <a:latin typeface="+mn-lt"/>
                <a:ea typeface="+mn-ea"/>
                <a:cs typeface="+mn-cs"/>
              </a:rPr>
              <a:t> Letter “</a:t>
            </a:r>
            <a:r>
              <a:rPr lang="en-US" sz="2000" kern="1200" dirty="0" err="1" smtClean="0">
                <a:solidFill>
                  <a:schemeClr val="tx1"/>
                </a:solidFill>
                <a:effectLst/>
                <a:latin typeface="+mn-lt"/>
                <a:ea typeface="+mn-ea"/>
                <a:cs typeface="+mn-cs"/>
              </a:rPr>
              <a:t>Laudato</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si</a:t>
            </a:r>
            <a:r>
              <a:rPr lang="en-US" sz="2000" kern="1200" dirty="0" smtClean="0">
                <a:solidFill>
                  <a:schemeClr val="tx1"/>
                </a:solidFill>
                <a:effectLst/>
                <a:latin typeface="+mn-lt"/>
                <a:ea typeface="+mn-ea"/>
                <a:cs typeface="+mn-cs"/>
              </a:rPr>
              <a:t>” Pope Francis writes: “</a:t>
            </a:r>
            <a:r>
              <a:rPr lang="de-DE" sz="2000" kern="1200" dirty="0" smtClean="0">
                <a:solidFill>
                  <a:schemeClr val="tx1"/>
                </a:solidFill>
                <a:effectLst/>
                <a:latin typeface="+mn-lt"/>
                <a:ea typeface="+mn-ea"/>
                <a:cs typeface="+mn-cs"/>
              </a:rPr>
              <a:t>In </a:t>
            </a:r>
            <a:r>
              <a:rPr lang="de-DE" sz="2000" kern="1200" dirty="0" err="1" smtClean="0">
                <a:solidFill>
                  <a:schemeClr val="tx1"/>
                </a:solidFill>
                <a:effectLst/>
                <a:latin typeface="+mn-lt"/>
                <a:ea typeface="+mn-ea"/>
                <a:cs typeface="+mn-cs"/>
              </a:rPr>
              <a:t>my</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Apostolic</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Exhortation</a:t>
            </a:r>
            <a:r>
              <a:rPr lang="de-DE" sz="2000" kern="1200" dirty="0" smtClean="0">
                <a:solidFill>
                  <a:schemeClr val="tx1"/>
                </a:solidFill>
                <a:effectLst/>
                <a:latin typeface="+mn-lt"/>
                <a:ea typeface="+mn-ea"/>
                <a:cs typeface="+mn-cs"/>
              </a:rPr>
              <a:t> </a:t>
            </a:r>
            <a:r>
              <a:rPr lang="de-DE" sz="2000" kern="1200" dirty="0" smtClean="0">
                <a:solidFill>
                  <a:schemeClr val="tx1"/>
                </a:solidFill>
                <a:effectLst/>
                <a:latin typeface="+mn-lt"/>
                <a:ea typeface="+mn-ea"/>
                <a:cs typeface="+mn-cs"/>
                <a:hlinkClick r:id="rId3"/>
              </a:rPr>
              <a:t>Evangelii Gaudium</a:t>
            </a:r>
            <a:r>
              <a:rPr lang="de-DE" sz="2000" kern="1200" dirty="0" smtClean="0">
                <a:solidFill>
                  <a:schemeClr val="tx1"/>
                </a:solidFill>
                <a:effectLst/>
                <a:latin typeface="+mn-lt"/>
                <a:ea typeface="+mn-ea"/>
                <a:cs typeface="+mn-cs"/>
              </a:rPr>
              <a:t>, I </a:t>
            </a:r>
            <a:r>
              <a:rPr lang="de-DE" sz="2000" kern="1200" dirty="0" err="1" smtClean="0">
                <a:solidFill>
                  <a:schemeClr val="tx1"/>
                </a:solidFill>
                <a:effectLst/>
                <a:latin typeface="+mn-lt"/>
                <a:ea typeface="+mn-ea"/>
                <a:cs typeface="+mn-cs"/>
              </a:rPr>
              <a:t>wrote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to</a:t>
            </a:r>
            <a:r>
              <a:rPr lang="de-DE" sz="2000" kern="1200" dirty="0" smtClean="0">
                <a:solidFill>
                  <a:schemeClr val="tx1"/>
                </a:solidFill>
                <a:effectLst/>
                <a:latin typeface="+mn-lt"/>
                <a:ea typeface="+mn-ea"/>
                <a:cs typeface="+mn-cs"/>
              </a:rPr>
              <a:t> all </a:t>
            </a:r>
            <a:r>
              <a:rPr lang="de-DE" sz="2000" kern="1200" dirty="0" err="1" smtClean="0">
                <a:solidFill>
                  <a:schemeClr val="tx1"/>
                </a:solidFill>
                <a:effectLst/>
                <a:latin typeface="+mn-lt"/>
                <a:ea typeface="+mn-ea"/>
                <a:cs typeface="+mn-cs"/>
              </a:rPr>
              <a:t>the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members</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of</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the</a:t>
            </a:r>
            <a:r>
              <a:rPr lang="de-DE" sz="2000" kern="1200" dirty="0" smtClean="0">
                <a:solidFill>
                  <a:schemeClr val="tx1"/>
                </a:solidFill>
                <a:effectLst/>
                <a:latin typeface="+mn-lt"/>
                <a:ea typeface="+mn-ea"/>
                <a:cs typeface="+mn-cs"/>
              </a:rPr>
              <a:t> Church </a:t>
            </a:r>
            <a:r>
              <a:rPr lang="de-DE" sz="2000" kern="1200" dirty="0" err="1" smtClean="0">
                <a:solidFill>
                  <a:schemeClr val="tx1"/>
                </a:solidFill>
                <a:effectLst/>
                <a:latin typeface="+mn-lt"/>
                <a:ea typeface="+mn-ea"/>
                <a:cs typeface="+mn-cs"/>
              </a:rPr>
              <a:t>with</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the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aim</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of</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encouraging</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ongoing</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missionary</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renewal</a:t>
            </a:r>
            <a:r>
              <a:rPr lang="de-DE" sz="2000" kern="1200" dirty="0" smtClean="0">
                <a:solidFill>
                  <a:schemeClr val="tx1"/>
                </a:solidFill>
                <a:effectLst/>
                <a:latin typeface="+mn-lt"/>
                <a:ea typeface="+mn-ea"/>
                <a:cs typeface="+mn-cs"/>
              </a:rPr>
              <a:t>. In </a:t>
            </a:r>
            <a:r>
              <a:rPr lang="de-DE" sz="2000" kern="1200" dirty="0" err="1" smtClean="0">
                <a:solidFill>
                  <a:schemeClr val="tx1"/>
                </a:solidFill>
                <a:effectLst/>
                <a:latin typeface="+mn-lt"/>
                <a:ea typeface="+mn-ea"/>
                <a:cs typeface="+mn-cs"/>
              </a:rPr>
              <a:t>this</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Encyclical</a:t>
            </a:r>
            <a:r>
              <a:rPr lang="de-DE" sz="2000" kern="1200" dirty="0" smtClean="0">
                <a:solidFill>
                  <a:schemeClr val="tx1"/>
                </a:solidFill>
                <a:effectLst/>
                <a:latin typeface="+mn-lt"/>
                <a:ea typeface="+mn-ea"/>
                <a:cs typeface="+mn-cs"/>
              </a:rPr>
              <a:t>, I </a:t>
            </a:r>
            <a:r>
              <a:rPr lang="de-DE" sz="2000" kern="1200" dirty="0" err="1" smtClean="0">
                <a:solidFill>
                  <a:schemeClr val="tx1"/>
                </a:solidFill>
                <a:effectLst/>
                <a:latin typeface="+mn-lt"/>
                <a:ea typeface="+mn-ea"/>
                <a:cs typeface="+mn-cs"/>
              </a:rPr>
              <a:t>would</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like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to</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enter</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into</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dialogue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with</a:t>
            </a:r>
            <a:r>
              <a:rPr lang="de-DE" sz="2000" kern="1200" dirty="0" smtClean="0">
                <a:solidFill>
                  <a:schemeClr val="tx1"/>
                </a:solidFill>
                <a:effectLst/>
                <a:latin typeface="+mn-lt"/>
                <a:ea typeface="+mn-ea"/>
                <a:cs typeface="+mn-cs"/>
              </a:rPr>
              <a:t> all </a:t>
            </a:r>
            <a:r>
              <a:rPr lang="de-DE" sz="2000" kern="1200" dirty="0" err="1" smtClean="0">
                <a:solidFill>
                  <a:schemeClr val="tx1"/>
                </a:solidFill>
                <a:effectLst/>
                <a:latin typeface="+mn-lt"/>
                <a:ea typeface="+mn-ea"/>
                <a:cs typeface="+mn-cs"/>
              </a:rPr>
              <a:t>people</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about</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our</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common</a:t>
            </a:r>
            <a:r>
              <a:rPr lang="de-DE" sz="2000" kern="1200" dirty="0" smtClean="0">
                <a:solidFill>
                  <a:schemeClr val="tx1"/>
                </a:solidFill>
                <a:effectLst/>
                <a:latin typeface="+mn-lt"/>
                <a:ea typeface="+mn-ea"/>
                <a:cs typeface="+mn-cs"/>
              </a:rPr>
              <a:t> </a:t>
            </a:r>
            <a:r>
              <a:rPr lang="de-DE" sz="2000" kern="1200" dirty="0" err="1" smtClean="0">
                <a:solidFill>
                  <a:schemeClr val="tx1"/>
                </a:solidFill>
                <a:effectLst/>
                <a:latin typeface="+mn-lt"/>
                <a:ea typeface="+mn-ea"/>
                <a:cs typeface="+mn-cs"/>
              </a:rPr>
              <a:t>home</a:t>
            </a:r>
            <a:r>
              <a:rPr lang="de-DE" sz="2000"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In both </a:t>
            </a:r>
            <a:r>
              <a:rPr lang="en-US" sz="2000" kern="1200" dirty="0" err="1" smtClean="0">
                <a:solidFill>
                  <a:schemeClr val="tx1"/>
                </a:solidFill>
                <a:effectLst/>
                <a:latin typeface="+mn-lt"/>
                <a:ea typeface="+mn-ea"/>
                <a:cs typeface="+mn-cs"/>
              </a:rPr>
              <a:t>Enzyclicas</a:t>
            </a:r>
            <a:r>
              <a:rPr lang="en-US" sz="2000" kern="1200" dirty="0" smtClean="0">
                <a:solidFill>
                  <a:schemeClr val="tx1"/>
                </a:solidFill>
                <a:effectLst/>
                <a:latin typeface="+mn-lt"/>
                <a:ea typeface="+mn-ea"/>
                <a:cs typeface="+mn-cs"/>
              </a:rPr>
              <a:t> Pope Francis shows himself as an affected, invested man with emotions, not as a cool, observing outsider who speaks above.</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22</a:t>
            </a:fld>
            <a:endParaRPr lang="de-DE"/>
          </a:p>
        </p:txBody>
      </p:sp>
    </p:spTree>
    <p:extLst>
      <p:ext uri="{BB962C8B-B14F-4D97-AF65-F5344CB8AC3E}">
        <p14:creationId xmlns:p14="http://schemas.microsoft.com/office/powerpoint/2010/main" val="153653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3.4. The awareness on "Religious/Theological Authority in a Digital World": Conscious within the leading persons of the Diocese of Innsbruck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Coming back to the re-reading of our qualitative study regarding leadership, the awareness of the “experts in praxis” on "Authority in a Digital World" is very poor, but this is also a result. Analyzing the texts we have to consider that nearly all lay people, except one priest working in Kenya, mention authority in the context of leadership. Some of the lay people like the pastoral worker or the leader of Crisis Intervention see a lack of authority qua office. The leader of Integration-house mentions the kind of Pre-Vaticanum authority qua office, which hindered the trust in the church and hindered a lot of chances, especially in youth work. The </a:t>
            </a:r>
            <a:r>
              <a:rPr lang="en-US" sz="2000" kern="1200" dirty="0" err="1" smtClean="0">
                <a:solidFill>
                  <a:schemeClr val="tx1"/>
                </a:solidFill>
                <a:effectLst/>
                <a:latin typeface="+mn-lt"/>
                <a:ea typeface="+mn-ea"/>
                <a:cs typeface="+mn-cs"/>
              </a:rPr>
              <a:t>Comboni</a:t>
            </a:r>
            <a:r>
              <a:rPr lang="en-US" sz="2000" kern="1200" dirty="0" smtClean="0">
                <a:solidFill>
                  <a:schemeClr val="tx1"/>
                </a:solidFill>
                <a:effectLst/>
                <a:latin typeface="+mn-lt"/>
                <a:ea typeface="+mn-ea"/>
                <a:cs typeface="+mn-cs"/>
              </a:rPr>
              <a:t> Missionary from Kenya reflects upon the natural authority that Missionaries already have in this country.</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Instead of Authority the question on power is very virulent in the texts of the "experts in praxis". It starts with the bishop who sees himself swaying between the acceptance of conflict of the people and using his power to say "a definitive word."  Some Catholics are looking for this. The person responsible for pastoral and personal care (she is theologian and historian) articulates the big problem of clerical claim to power in history and sometimes nowadays with a lack of objectivity and authenticity. She mentions that power in the Church is not power coming out from itself; it is derived power - ultimately from the Transcendence. One of the ministers mentions the powerful persons in the parish, without one of them you can't do anything.  Another priest mentions the ambivalence of powerful leadership because only power based in love is a legitimate power in Church. Another aspect especially mentioned from some priests and one leader of a Convent is to empower and authorize people in the parish.</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Only the bishop sees the problem that the "Laws of Media" are characterizing "language, symbols, spaces, times, and leadership". </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23</a:t>
            </a:fld>
            <a:endParaRPr lang="de-DE"/>
          </a:p>
        </p:txBody>
      </p:sp>
    </p:spTree>
    <p:extLst>
      <p:ext uri="{BB962C8B-B14F-4D97-AF65-F5344CB8AC3E}">
        <p14:creationId xmlns:p14="http://schemas.microsoft.com/office/powerpoint/2010/main" val="45471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4. Conclusion</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Authority in Churches and Religions is deeply connected with the kind of leadership which Leaders are practicing.</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 differentiation between "leading in front of", "leading for" and "leading with" can help us to differentiate styles of leadership within Churches and Religions. All three styles are represented in the study on leadership in the Diocese of Innsbruck.</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To speak about "redemptive leadership" highlights the theological impact of every leading practice of authorities.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Practicing a participatory leadership, as a kind of "leading with", is deeply connected with (selective) authenticity; it is aware of the precedence of resistance and deep involvements.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Participatory leadership corresponds with "redemptive leadership". It is a big risk in a Digital World, and it evokes a great desire for the benefits of participatory leadership, as we can see in leaders within and outside of Churches and Religions.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In re-reading the qualitative empirical study that was done on the understanding of leadership in the Diocese Innsbruck, we can see a lack of awareness on "Religious/theological Authority in a Digital World" and its implications.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24</a:t>
            </a:fld>
            <a:endParaRPr lang="de-DE"/>
          </a:p>
        </p:txBody>
      </p:sp>
    </p:spTree>
    <p:extLst>
      <p:ext uri="{BB962C8B-B14F-4D97-AF65-F5344CB8AC3E}">
        <p14:creationId xmlns:p14="http://schemas.microsoft.com/office/powerpoint/2010/main" val="278248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1. Preliminaries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You know that German speakers like preliminaries. So I will give two: Let me make clear what "Redemptive Leadership" means and how we understand our empirical research-method based on CT.</a:t>
            </a:r>
            <a:endParaRPr lang="de-AT" sz="20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9FD5BFB8-D3D2-8D40-BD8D-B7984385096B}" type="slidenum">
              <a:rPr lang="de-DE" smtClean="0"/>
              <a:t>5</a:t>
            </a:fld>
            <a:endParaRPr lang="de-DE"/>
          </a:p>
        </p:txBody>
      </p:sp>
    </p:spTree>
    <p:extLst>
      <p:ext uri="{BB962C8B-B14F-4D97-AF65-F5344CB8AC3E}">
        <p14:creationId xmlns:p14="http://schemas.microsoft.com/office/powerpoint/2010/main" val="218023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1.1. Redemptive Leadership</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With the title "Redemptive Leadership," we are highlighting that leadership in the perspective of CT is not simply finding building skills which can be gotten from leadership concepts just anywhere. Leadership skills and concepts are not neutral. They include specific worldviews and philosophies. If you manage a parish or diocese like you would manage a big factory, you would introduce aspects of the neoliberal economic system and its world view in ecclesiastical contexts. In this sense, leadership of a parish or diocese need a theological reflection on their relevance or irrelevance being a sign of the upcoming Kingdom of God. "Redemptive Leadership" can be understood as a metaphor to the theological relevance of every leadership concept, especially when it comes to the question of Authority.</a:t>
            </a:r>
            <a:endParaRPr lang="de-AT" sz="20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endParaRPr lang="de-DE" sz="1600" dirty="0"/>
          </a:p>
        </p:txBody>
      </p:sp>
      <p:sp>
        <p:nvSpPr>
          <p:cNvPr id="4" name="Foliennummernplatzhalter 3"/>
          <p:cNvSpPr>
            <a:spLocks noGrp="1"/>
          </p:cNvSpPr>
          <p:nvPr>
            <p:ph type="sldNum" sz="quarter" idx="10"/>
          </p:nvPr>
        </p:nvSpPr>
        <p:spPr/>
        <p:txBody>
          <a:bodyPr/>
          <a:lstStyle/>
          <a:p>
            <a:fld id="{9FD5BFB8-D3D2-8D40-BD8D-B7984385096B}" type="slidenum">
              <a:rPr lang="de-DE" smtClean="0"/>
              <a:t>6</a:t>
            </a:fld>
            <a:endParaRPr lang="de-DE"/>
          </a:p>
        </p:txBody>
      </p:sp>
    </p:spTree>
    <p:extLst>
      <p:ext uri="{BB962C8B-B14F-4D97-AF65-F5344CB8AC3E}">
        <p14:creationId xmlns:p14="http://schemas.microsoft.com/office/powerpoint/2010/main" val="147687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B6D4F-DCA1-4D47-8BEA-53102D1540A9}" type="slidenum">
              <a:rPr lang="de-DE"/>
              <a:pPr/>
              <a:t>7</a:t>
            </a:fld>
            <a:endParaRPr lang="de-DE"/>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xfrm>
            <a:off x="775169" y="4343144"/>
            <a:ext cx="5894191" cy="4115019"/>
          </a:xfrm>
        </p:spPr>
        <p:txBody>
          <a:bodyPr/>
          <a:lstStyle/>
          <a:p>
            <a:r>
              <a:rPr lang="en-US" sz="2000" kern="1200" dirty="0" smtClean="0">
                <a:solidFill>
                  <a:schemeClr val="tx1"/>
                </a:solidFill>
                <a:effectLst/>
                <a:latin typeface="+mn-lt"/>
                <a:ea typeface="+mn-ea"/>
                <a:cs typeface="+mn-cs"/>
              </a:rPr>
              <a:t>1.2. Empirical Research in CT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The second preliminary remark is related to the method of empirical research in CT. </a:t>
            </a:r>
            <a:endParaRPr lang="de-AT"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you will remember this graph. As you can see here, CT is working on three levels with four factors on each level. The levels of encounter and experience are so close together with the level of research that you can't separate them. Also, the factor of I, the We and the Globe is deeply connected with the subject of the research project. Like you do in Grounded Theory, Action Research, and some other similar empirical methods you understand yourself not as a distanced researcher who has to research on an object. You deeply respect the others who are partners in the research program. You welcome them as "experts in praxis" on the same level as we are "experts in theory". It does not mean that the two expert views are separated. They are, in fact, close together. They are two aspects of the same insight.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research requirements hinder us from doing quantitative research on anonymous. We could see how this kind of research, which we are doing, influences the research partners in our study of leadership:  We editors wanted to summarize and </a:t>
            </a:r>
            <a:r>
              <a:rPr lang="en-US" sz="1200" kern="1200" dirty="0" err="1" smtClean="0">
                <a:solidFill>
                  <a:schemeClr val="tx1"/>
                </a:solidFill>
                <a:effectLst/>
                <a:latin typeface="+mn-lt"/>
                <a:ea typeface="+mn-ea"/>
                <a:cs typeface="+mn-cs"/>
              </a:rPr>
              <a:t>anonymise</a:t>
            </a:r>
            <a:r>
              <a:rPr lang="en-US" sz="1200" kern="1200" dirty="0" smtClean="0">
                <a:solidFill>
                  <a:schemeClr val="tx1"/>
                </a:solidFill>
                <a:effectLst/>
                <a:latin typeface="+mn-lt"/>
                <a:ea typeface="+mn-ea"/>
                <a:cs typeface="+mn-cs"/>
              </a:rPr>
              <a:t> the texts we got from our partners, however; they protested against our proposal and wanted to come out in the book with their original texts and with their name. At a two day conference, the "experts in theory" such as colleges from Bible Studies, Systematic Theology, Church Law, Systematic and Practical Theology met the "experts in praxis". It was very impressive to see how the insights of the "experts in praxis" changed the concepts of the researchers on the meaning of leadership and authority in church and religion.  </a:t>
            </a:r>
            <a:endParaRPr lang="de-AT"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The openness of the "experts in praxis" makes me free to introduce them with a photo. </a:t>
            </a:r>
            <a:endParaRPr lang="de-AT" sz="24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9FD5BFB8-D3D2-8D40-BD8D-B7984385096B}" type="slidenum">
              <a:rPr lang="de-DE" smtClean="0"/>
              <a:t>8</a:t>
            </a:fld>
            <a:endParaRPr lang="de-DE"/>
          </a:p>
        </p:txBody>
      </p:sp>
    </p:spTree>
    <p:extLst>
      <p:ext uri="{BB962C8B-B14F-4D97-AF65-F5344CB8AC3E}">
        <p14:creationId xmlns:p14="http://schemas.microsoft.com/office/powerpoint/2010/main" val="85783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kern="1200" dirty="0" smtClean="0">
                <a:solidFill>
                  <a:schemeClr val="tx1"/>
                </a:solidFill>
                <a:effectLst/>
                <a:latin typeface="+mn-lt"/>
                <a:ea typeface="+mn-ea"/>
                <a:cs typeface="+mn-cs"/>
              </a:rPr>
              <a:t>2. The partners in our research and some key questions</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As you can see on the slides, all relevant Authorities of the Diocese were included in the research. The 23 testimonies of understanding leadership came out from all sectors of pastoral work: </a:t>
            </a:r>
            <a:endParaRPr lang="de-AT" sz="2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 It starts with the bishop and the woman responsible for personal and pastoral care. - We took a view into the worldwide church.</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9</a:t>
            </a:fld>
            <a:endParaRPr lang="de-DE"/>
          </a:p>
        </p:txBody>
      </p:sp>
    </p:spTree>
    <p:extLst>
      <p:ext uri="{BB962C8B-B14F-4D97-AF65-F5344CB8AC3E}">
        <p14:creationId xmlns:p14="http://schemas.microsoft.com/office/powerpoint/2010/main" val="325093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 It goes on to parish pastoral in which priests and lay people have leading positions.</a:t>
            </a:r>
            <a:endParaRPr lang="de-AT" sz="2000" kern="1200" dirty="0" smtClean="0">
              <a:solidFill>
                <a:schemeClr val="tx1"/>
              </a:solidFill>
              <a:effectLst/>
              <a:latin typeface="+mn-lt"/>
              <a:ea typeface="+mn-ea"/>
              <a:cs typeface="+mn-cs"/>
            </a:endParaRPr>
          </a:p>
          <a:p>
            <a:endParaRPr lang="de-DE" sz="2000" dirty="0"/>
          </a:p>
        </p:txBody>
      </p:sp>
      <p:sp>
        <p:nvSpPr>
          <p:cNvPr id="4" name="Foliennummernplatzhalter 3"/>
          <p:cNvSpPr>
            <a:spLocks noGrp="1"/>
          </p:cNvSpPr>
          <p:nvPr>
            <p:ph type="sldNum" sz="quarter" idx="10"/>
          </p:nvPr>
        </p:nvSpPr>
        <p:spPr/>
        <p:txBody>
          <a:bodyPr/>
          <a:lstStyle/>
          <a:p>
            <a:fld id="{9FD5BFB8-D3D2-8D40-BD8D-B7984385096B}" type="slidenum">
              <a:rPr lang="de-DE" smtClean="0"/>
              <a:t>10</a:t>
            </a:fld>
            <a:endParaRPr lang="de-DE"/>
          </a:p>
        </p:txBody>
      </p:sp>
    </p:spTree>
    <p:extLst>
      <p:ext uri="{BB962C8B-B14F-4D97-AF65-F5344CB8AC3E}">
        <p14:creationId xmlns:p14="http://schemas.microsoft.com/office/powerpoint/2010/main" val="382011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mn-cs"/>
              </a:rPr>
              <a:t>- After this comes the domain of Caritas and </a:t>
            </a:r>
            <a:r>
              <a:rPr lang="en-US" sz="2000" kern="1200" dirty="0" err="1" smtClean="0">
                <a:solidFill>
                  <a:schemeClr val="tx1"/>
                </a:solidFill>
                <a:effectLst/>
                <a:latin typeface="+mn-lt"/>
                <a:ea typeface="+mn-ea"/>
                <a:cs typeface="+mn-cs"/>
              </a:rPr>
              <a:t>Diaconie</a:t>
            </a:r>
            <a:r>
              <a:rPr lang="en-US" sz="2000" kern="1200" dirty="0" smtClean="0">
                <a:solidFill>
                  <a:schemeClr val="tx1"/>
                </a:solidFill>
                <a:effectLst/>
                <a:latin typeface="+mn-lt"/>
                <a:ea typeface="+mn-ea"/>
                <a:cs typeface="+mn-cs"/>
              </a:rPr>
              <a:t>.  </a:t>
            </a:r>
            <a:endParaRPr lang="de-AT" sz="20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1CA50AD-DD4B-744F-8547-8DFBBF95FFDF}" type="slidenum">
              <a:rPr lang="de-DE" smtClean="0">
                <a:solidFill>
                  <a:prstClr val="black"/>
                </a:solidFill>
                <a:latin typeface="Calibri"/>
              </a:rPr>
              <a:pPr/>
              <a:t>11</a:t>
            </a:fld>
            <a:endParaRPr lang="de-DE">
              <a:solidFill>
                <a:prstClr val="black"/>
              </a:solidFill>
              <a:latin typeface="Calibri"/>
            </a:endParaRPr>
          </a:p>
        </p:txBody>
      </p:sp>
    </p:spTree>
    <p:extLst>
      <p:ext uri="{BB962C8B-B14F-4D97-AF65-F5344CB8AC3E}">
        <p14:creationId xmlns:p14="http://schemas.microsoft.com/office/powerpoint/2010/main" val="379754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de-DE" smtClean="0"/>
              <a:t>Mastertitelformat bearbeiten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7" name="Date Placeholder 6"/>
          <p:cNvSpPr>
            <a:spLocks noGrp="1"/>
          </p:cNvSpPr>
          <p:nvPr>
            <p:ph type="dt" sz="half" idx="10"/>
          </p:nvPr>
        </p:nvSpPr>
        <p:spPr/>
        <p:txBody>
          <a:bodyPr/>
          <a:lstStyle/>
          <a:p>
            <a:fld id="{CCDDFD30-47A5-DC4F-9373-DF8FCA99B5B7}" type="datetime1">
              <a:rPr lang="de-AT" smtClean="0"/>
              <a:t>28.06.15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‹Nr.›</a:t>
            </a:fld>
            <a:endParaRPr lang="en-US"/>
          </a:p>
        </p:txBody>
      </p:sp>
      <p:sp>
        <p:nvSpPr>
          <p:cNvPr id="9" name="Footer Placeholder 8"/>
          <p:cNvSpPr>
            <a:spLocks noGrp="1"/>
          </p:cNvSpPr>
          <p:nvPr>
            <p:ph type="ftr" sz="quarter" idx="12"/>
          </p:nvPr>
        </p:nvSpPr>
        <p:spPr/>
        <p:txBody>
          <a:bodyPr/>
          <a:lstStyle/>
          <a:p>
            <a:r>
              <a:rPr lang="en-US" smtClean="0"/>
              <a:t>matthiasscharer.com</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7C56DAB6-0E9D-5941-91A5-9FCDF5A5C9B8}" type="datetime1">
              <a:rPr lang="de-AT" smtClean="0"/>
              <a:t>28.06.15</a:t>
            </a:fld>
            <a:endParaRPr lang="en-US"/>
          </a:p>
        </p:txBody>
      </p:sp>
      <p:sp>
        <p:nvSpPr>
          <p:cNvPr id="5" name="Footer Placeholder 4"/>
          <p:cNvSpPr>
            <a:spLocks noGrp="1"/>
          </p:cNvSpPr>
          <p:nvPr>
            <p:ph type="ftr" sz="quarter" idx="11"/>
          </p:nvPr>
        </p:nvSpPr>
        <p:spPr/>
        <p:txBody>
          <a:bodyPr/>
          <a:lstStyle/>
          <a:p>
            <a:r>
              <a:rPr lang="en-US" smtClean="0"/>
              <a:t>matthiasscharer.com</a:t>
            </a:r>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de-DE" smtClean="0"/>
              <a:t>Mastertitelformat bearbeiten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7213764-28E2-F643-9F64-82ACF4F57525}" type="datetime1">
              <a:rPr lang="de-AT" smtClean="0"/>
              <a:t>28.06.15</a:t>
            </a:fld>
            <a:endParaRPr lang="en-US" dirty="0"/>
          </a:p>
        </p:txBody>
      </p:sp>
      <p:sp>
        <p:nvSpPr>
          <p:cNvPr id="5" name="Footer Placeholder 4"/>
          <p:cNvSpPr>
            <a:spLocks noGrp="1"/>
          </p:cNvSpPr>
          <p:nvPr>
            <p:ph type="ftr" sz="quarter" idx="11"/>
          </p:nvPr>
        </p:nvSpPr>
        <p:spPr/>
        <p:txBody>
          <a:bodyPr/>
          <a:lstStyle/>
          <a:p>
            <a:r>
              <a:rPr lang="en-US" smtClean="0"/>
              <a:t>matthiasscharer.com</a:t>
            </a:r>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F684C876-00ED-1B4C-953E-255AD4C9564C}"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07011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303CC80-3D7C-704C-A4FD-D1E6A5D4C34A}"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414685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43086D7C-B2A2-0D4C-8360-A675D183E520}"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33062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B792DF4-BA89-124C-A1E2-F1370F930601}"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9731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11E869A-0C05-2241-BC99-F70DF8EFF3DC}"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8" name="Fußzeilenplatzhalter 7"/>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9" name="Foliennummernplatzhalter 8"/>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93564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D713E22B-9E5A-2C45-92AD-FB1A120325D9}"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4" name="Fußzeilenplatzhalter 3"/>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5" name="Foliennummernplatzhalter 4"/>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894098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693E6B6-C5FB-7141-9FEA-EAF3EC033C9C}"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3" name="Fußzeilenplatzhalter 2"/>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4" name="Foliennummernplatzhalter 3"/>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281002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D6358300-6D0B-9E44-AAEA-473870215523}"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15061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3A198FFF-E49E-D940-BA62-40586FBE007A}" type="datetime1">
              <a:rPr lang="de-AT" smtClean="0"/>
              <a:t>28.06.15</a:t>
            </a:fld>
            <a:endParaRPr lang="en-US"/>
          </a:p>
        </p:txBody>
      </p:sp>
      <p:sp>
        <p:nvSpPr>
          <p:cNvPr id="5" name="Footer Placeholder 4"/>
          <p:cNvSpPr>
            <a:spLocks noGrp="1"/>
          </p:cNvSpPr>
          <p:nvPr>
            <p:ph type="ftr" sz="quarter" idx="11"/>
          </p:nvPr>
        </p:nvSpPr>
        <p:spPr/>
        <p:txBody>
          <a:bodyPr/>
          <a:lstStyle/>
          <a:p>
            <a:r>
              <a:rPr lang="en-US" smtClean="0"/>
              <a:t>matthiasscharer.com</a:t>
            </a:r>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5207205F-45E5-9143-9BC5-F82E30BC4361}"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6" name="Fußzeilenplatzhalter 5"/>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7" name="Foliennummernplatzhalter 6"/>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322841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EC223A-463F-134C-8447-F8AEA3B3CFFC}"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62470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6DF6108-CC74-F743-8B9D-B0C7CD826122}"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11"/>
          </p:nvPr>
        </p:nvSpPr>
        <p:spPr/>
        <p:txBody>
          <a:bodyPr/>
          <a:lstStyle/>
          <a:p>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‹Nr.›</a:t>
            </a:fld>
            <a:endParaRPr lang="de-DE">
              <a:solidFill>
                <a:prstClr val="black">
                  <a:tint val="75000"/>
                </a:prstClr>
              </a:solidFill>
              <a:latin typeface="Calibri"/>
            </a:endParaRPr>
          </a:p>
        </p:txBody>
      </p:sp>
    </p:spTree>
    <p:extLst>
      <p:ext uri="{BB962C8B-B14F-4D97-AF65-F5344CB8AC3E}">
        <p14:creationId xmlns:p14="http://schemas.microsoft.com/office/powerpoint/2010/main" val="82310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de-DE" smtClean="0"/>
              <a:t>Mastertitelformat bearbeiten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A7D353B7-47D5-4E49-95B8-1604C852EC57}" type="datetime1">
              <a:rPr lang="de-AT" smtClean="0"/>
              <a:t>28.06.15</a:t>
            </a:fld>
            <a:endParaRPr lang="en-US"/>
          </a:p>
        </p:txBody>
      </p:sp>
      <p:sp>
        <p:nvSpPr>
          <p:cNvPr id="5" name="Footer Placeholder 4"/>
          <p:cNvSpPr>
            <a:spLocks noGrp="1"/>
          </p:cNvSpPr>
          <p:nvPr>
            <p:ph type="ftr" sz="quarter" idx="11"/>
          </p:nvPr>
        </p:nvSpPr>
        <p:spPr/>
        <p:txBody>
          <a:bodyPr/>
          <a:lstStyle/>
          <a:p>
            <a:r>
              <a:rPr lang="en-US" smtClean="0"/>
              <a:t>matthiasscharer.com</a:t>
            </a:r>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7E1EB0-100F-6344-A2EA-C71488A73FE0}" type="datetime1">
              <a:rPr lang="de-AT" smtClean="0"/>
              <a:t>28.06.15</a:t>
            </a:fld>
            <a:endParaRPr lang="en-US"/>
          </a:p>
        </p:txBody>
      </p:sp>
      <p:sp>
        <p:nvSpPr>
          <p:cNvPr id="6" name="Footer Placeholder 5"/>
          <p:cNvSpPr>
            <a:spLocks noGrp="1"/>
          </p:cNvSpPr>
          <p:nvPr>
            <p:ph type="ftr" sz="quarter" idx="11"/>
          </p:nvPr>
        </p:nvSpPr>
        <p:spPr/>
        <p:txBody>
          <a:bodyPr/>
          <a:lstStyle/>
          <a:p>
            <a:r>
              <a:rPr lang="en-US" smtClean="0"/>
              <a:t>matthiasscharer.com</a:t>
            </a:r>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
        <p:nvSpPr>
          <p:cNvPr id="9" name="Title 8"/>
          <p:cNvSpPr>
            <a:spLocks noGrp="1"/>
          </p:cNvSpPr>
          <p:nvPr>
            <p:ph type="title"/>
          </p:nvPr>
        </p:nvSpPr>
        <p:spPr>
          <a:xfrm>
            <a:off x="914400" y="1544715"/>
            <a:ext cx="7315200" cy="1154097"/>
          </a:xfrm>
        </p:spPr>
        <p:txBody>
          <a:bodyPr/>
          <a:lstStyle/>
          <a:p>
            <a:r>
              <a:rPr lang="de-DE" smtClean="0"/>
              <a:t>Mastertitelformat bearbeiten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7" name="Date Placeholder 6"/>
          <p:cNvSpPr>
            <a:spLocks noGrp="1"/>
          </p:cNvSpPr>
          <p:nvPr>
            <p:ph type="dt" sz="half" idx="10"/>
          </p:nvPr>
        </p:nvSpPr>
        <p:spPr/>
        <p:txBody>
          <a:bodyPr/>
          <a:lstStyle/>
          <a:p>
            <a:fld id="{3A3F477D-CC1E-A849-AC37-8A55D09E5C7F}" type="datetime1">
              <a:rPr lang="de-AT" smtClean="0"/>
              <a:t>28.06.15</a:t>
            </a:fld>
            <a:endParaRPr lang="en-US"/>
          </a:p>
        </p:txBody>
      </p:sp>
      <p:sp>
        <p:nvSpPr>
          <p:cNvPr id="8" name="Footer Placeholder 7"/>
          <p:cNvSpPr>
            <a:spLocks noGrp="1"/>
          </p:cNvSpPr>
          <p:nvPr>
            <p:ph type="ftr" sz="quarter" idx="11"/>
          </p:nvPr>
        </p:nvSpPr>
        <p:spPr/>
        <p:txBody>
          <a:bodyPr/>
          <a:lstStyle/>
          <a:p>
            <a:r>
              <a:rPr lang="en-US" smtClean="0"/>
              <a:t>matthiasscharer.com</a:t>
            </a:r>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‹Nr.›</a:t>
            </a:fld>
            <a:endParaRPr lang="en-US"/>
          </a:p>
        </p:txBody>
      </p:sp>
      <p:sp>
        <p:nvSpPr>
          <p:cNvPr id="10" name="Title 9"/>
          <p:cNvSpPr>
            <a:spLocks noGrp="1"/>
          </p:cNvSpPr>
          <p:nvPr>
            <p:ph type="title"/>
          </p:nvPr>
        </p:nvSpPr>
        <p:spPr>
          <a:xfrm>
            <a:off x="914400" y="1544715"/>
            <a:ext cx="7315200" cy="1154097"/>
          </a:xfrm>
        </p:spPr>
        <p:txBody>
          <a:bodyPr/>
          <a:lstStyle/>
          <a:p>
            <a:r>
              <a:rPr lang="de-DE" smtClean="0"/>
              <a:t>Mastertitelformat bearbeiten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Date Placeholder 2"/>
          <p:cNvSpPr>
            <a:spLocks noGrp="1"/>
          </p:cNvSpPr>
          <p:nvPr>
            <p:ph type="dt" sz="half" idx="10"/>
          </p:nvPr>
        </p:nvSpPr>
        <p:spPr/>
        <p:txBody>
          <a:bodyPr/>
          <a:lstStyle/>
          <a:p>
            <a:fld id="{DB4785E6-5C24-864C-9030-100BAEC9E4F9}" type="datetime1">
              <a:rPr lang="de-AT" smtClean="0"/>
              <a:t>28.06.15</a:t>
            </a:fld>
            <a:endParaRPr lang="en-US"/>
          </a:p>
        </p:txBody>
      </p:sp>
      <p:sp>
        <p:nvSpPr>
          <p:cNvPr id="4" name="Footer Placeholder 3"/>
          <p:cNvSpPr>
            <a:spLocks noGrp="1"/>
          </p:cNvSpPr>
          <p:nvPr>
            <p:ph type="ftr" sz="quarter" idx="11"/>
          </p:nvPr>
        </p:nvSpPr>
        <p:spPr/>
        <p:txBody>
          <a:bodyPr/>
          <a:lstStyle/>
          <a:p>
            <a:r>
              <a:rPr lang="en-US" smtClean="0"/>
              <a:t>matthiasscharer.com</a:t>
            </a:r>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0FA72-98B6-B747-B931-C42AA6AFAB3E}" type="datetime1">
              <a:rPr lang="de-AT" smtClean="0"/>
              <a:t>28.06.15</a:t>
            </a:fld>
            <a:endParaRPr lang="en-US"/>
          </a:p>
        </p:txBody>
      </p:sp>
      <p:sp>
        <p:nvSpPr>
          <p:cNvPr id="3" name="Footer Placeholder 2"/>
          <p:cNvSpPr>
            <a:spLocks noGrp="1"/>
          </p:cNvSpPr>
          <p:nvPr>
            <p:ph type="ftr" sz="quarter" idx="11"/>
          </p:nvPr>
        </p:nvSpPr>
        <p:spPr/>
        <p:txBody>
          <a:bodyPr/>
          <a:lstStyle/>
          <a:p>
            <a:r>
              <a:rPr lang="en-US" smtClean="0"/>
              <a:t>matthiasscharer.com</a:t>
            </a:r>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de-DE" smtClean="0"/>
              <a:t>Mastertitelformat bearbeiten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F83D19A9-7C5F-FF46-A13B-341B274503B9}" type="datetime1">
              <a:rPr lang="de-AT" smtClean="0"/>
              <a:t>28.06.15</a:t>
            </a:fld>
            <a:endParaRPr lang="en-US"/>
          </a:p>
        </p:txBody>
      </p:sp>
      <p:sp>
        <p:nvSpPr>
          <p:cNvPr id="6" name="Footer Placeholder 5"/>
          <p:cNvSpPr>
            <a:spLocks noGrp="1"/>
          </p:cNvSpPr>
          <p:nvPr>
            <p:ph type="ftr" sz="quarter" idx="11"/>
          </p:nvPr>
        </p:nvSpPr>
        <p:spPr/>
        <p:txBody>
          <a:bodyPr/>
          <a:lstStyle/>
          <a:p>
            <a:r>
              <a:rPr lang="en-US" smtClean="0"/>
              <a:t>matthiasscharer.com</a:t>
            </a:r>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de-DE" smtClean="0"/>
              <a:t>Mastertitelformat bearbeiten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DC6E7796-983A-994C-85E1-1906A472CBE4}" type="datetime1">
              <a:rPr lang="de-AT" smtClean="0"/>
              <a:t>28.06.15</a:t>
            </a:fld>
            <a:endParaRPr lang="en-US"/>
          </a:p>
        </p:txBody>
      </p:sp>
      <p:sp>
        <p:nvSpPr>
          <p:cNvPr id="6" name="Footer Placeholder 5"/>
          <p:cNvSpPr>
            <a:spLocks noGrp="1"/>
          </p:cNvSpPr>
          <p:nvPr>
            <p:ph type="ftr" sz="quarter" idx="11"/>
          </p:nvPr>
        </p:nvSpPr>
        <p:spPr/>
        <p:txBody>
          <a:bodyPr/>
          <a:lstStyle/>
          <a:p>
            <a:r>
              <a:rPr lang="en-US" smtClean="0"/>
              <a:t>matthiasscharer.com</a:t>
            </a:r>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de-DE" smtClean="0"/>
              <a:t>Mastertitelformat bearbeiten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EE7FA03-4DF7-304B-B013-31537F6ACDB6}" type="datetime1">
              <a:rPr lang="de-AT" smtClean="0"/>
              <a:t>28.06.15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‹Nr.›</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r>
              <a:rPr lang="en-US" smtClean="0"/>
              <a:t>matthiasscharer.com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1CC5F4D-CFA8-624B-B4FC-735C5085D114}" type="datetime1">
              <a:rPr lang="de-AT" smtClean="0">
                <a:solidFill>
                  <a:prstClr val="black">
                    <a:tint val="75000"/>
                  </a:prstClr>
                </a:solidFill>
                <a:latin typeface="Calibri"/>
              </a:rPr>
              <a:t>28.06.15</a:t>
            </a:fld>
            <a:endParaRPr lang="de-DE">
              <a:solidFill>
                <a:prstClr val="black">
                  <a:tint val="75000"/>
                </a:prstClr>
              </a:solidFill>
              <a:latin typeface="Calibri"/>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de-DE" smtClean="0">
                <a:solidFill>
                  <a:prstClr val="black">
                    <a:tint val="75000"/>
                  </a:prstClr>
                </a:solidFill>
                <a:latin typeface="Calibri"/>
              </a:rPr>
              <a:t>matthiasscharer.com</a:t>
            </a:r>
            <a:endParaRPr lang="de-DE">
              <a:solidFill>
                <a:prstClr val="black">
                  <a:tint val="75000"/>
                </a:prstClr>
              </a:solidFill>
              <a:latin typeface="Calibri"/>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38E6059-4D6B-654A-9396-024974EDEF35}" type="slidenum">
              <a:rPr lang="de-DE" smtClean="0">
                <a:solidFill>
                  <a:prstClr val="black">
                    <a:tint val="75000"/>
                  </a:prstClr>
                </a:solidFill>
                <a:latin typeface="Calibri"/>
              </a:rPr>
              <a:pPr defTabSz="457200"/>
              <a:t>‹Nr.›</a:t>
            </a:fld>
            <a:endParaRPr lang="de-DE">
              <a:solidFill>
                <a:prstClr val="black">
                  <a:tint val="75000"/>
                </a:prstClr>
              </a:solidFill>
              <a:latin typeface="Calibri"/>
            </a:endParaRPr>
          </a:p>
        </p:txBody>
      </p:sp>
    </p:spTree>
    <p:extLst>
      <p:ext uri="{BB962C8B-B14F-4D97-AF65-F5344CB8AC3E}">
        <p14:creationId xmlns:p14="http://schemas.microsoft.com/office/powerpoint/2010/main" val="1407334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g"/><Relationship Id="rId8" Type="http://schemas.openxmlformats.org/officeDocument/2006/relationships/image" Target="../media/image20.jpg"/><Relationship Id="rId9" Type="http://schemas.openxmlformats.org/officeDocument/2006/relationships/image" Target="../media/image21.jpg"/><Relationship Id="rId10" Type="http://schemas.openxmlformats.org/officeDocument/2006/relationships/image" Target="../media/image22.jp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 Id="rId6" Type="http://schemas.openxmlformats.org/officeDocument/2006/relationships/image" Target="../media/image32.jpg"/><Relationship Id="rId7" Type="http://schemas.openxmlformats.org/officeDocument/2006/relationships/image" Target="../media/image33.jp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606486"/>
            <a:ext cx="7315200" cy="2595025"/>
          </a:xfrm>
        </p:spPr>
        <p:txBody>
          <a:bodyPr>
            <a:normAutofit fontScale="90000"/>
          </a:bodyPr>
          <a:lstStyle/>
          <a:p>
            <a:pPr algn="ctr"/>
            <a:r>
              <a:rPr lang="en-US" b="1" dirty="0"/>
              <a:t>"Redemptive Leading" – Barriers and Opportunities in a Digital </a:t>
            </a:r>
            <a:r>
              <a:rPr lang="en-US" b="1" dirty="0" smtClean="0"/>
              <a:t>World</a:t>
            </a:r>
            <a:endParaRPr lang="de-DE" dirty="0"/>
          </a:p>
        </p:txBody>
      </p:sp>
      <p:sp>
        <p:nvSpPr>
          <p:cNvPr id="3" name="Untertitel 2"/>
          <p:cNvSpPr>
            <a:spLocks noGrp="1"/>
          </p:cNvSpPr>
          <p:nvPr>
            <p:ph type="subTitle" idx="1"/>
          </p:nvPr>
        </p:nvSpPr>
        <p:spPr>
          <a:xfrm>
            <a:off x="914400" y="4743210"/>
            <a:ext cx="7315200" cy="1144632"/>
          </a:xfrm>
        </p:spPr>
        <p:txBody>
          <a:bodyPr>
            <a:normAutofit/>
          </a:bodyPr>
          <a:lstStyle/>
          <a:p>
            <a:pPr algn="ctr"/>
            <a:r>
              <a:rPr lang="de-DE" sz="2800" i="1" dirty="0" smtClean="0"/>
              <a:t>Matthias Scharer, Innsbruck</a:t>
            </a:r>
            <a:endParaRPr lang="de-DE" sz="2800" i="1" dirty="0"/>
          </a:p>
        </p:txBody>
      </p:sp>
    </p:spTree>
    <p:extLst>
      <p:ext uri="{BB962C8B-B14F-4D97-AF65-F5344CB8AC3E}">
        <p14:creationId xmlns:p14="http://schemas.microsoft.com/office/powerpoint/2010/main" val="20430435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7335" y="427901"/>
            <a:ext cx="8431480" cy="461665"/>
          </a:xfrm>
          <a:prstGeom prst="rect">
            <a:avLst/>
          </a:prstGeom>
          <a:noFill/>
        </p:spPr>
        <p:txBody>
          <a:bodyPr wrap="square" rtlCol="0">
            <a:spAutoFit/>
          </a:bodyPr>
          <a:lstStyle/>
          <a:p>
            <a:pPr algn="ctr" defTabSz="457200"/>
            <a:r>
              <a:rPr lang="de-DE" sz="2400" dirty="0" err="1"/>
              <a:t>Responsible</a:t>
            </a:r>
            <a:r>
              <a:rPr lang="de-DE" sz="2400" dirty="0"/>
              <a:t> </a:t>
            </a:r>
            <a:r>
              <a:rPr lang="de-DE" sz="2400" dirty="0" err="1"/>
              <a:t>for</a:t>
            </a:r>
            <a:r>
              <a:rPr lang="de-DE" sz="2400" dirty="0"/>
              <a:t>/in </a:t>
            </a:r>
            <a:r>
              <a:rPr lang="de-DE" sz="2400" dirty="0" err="1"/>
              <a:t>Parishes</a:t>
            </a:r>
            <a:r>
              <a:rPr lang="de-DE" dirty="0"/>
              <a:t> </a:t>
            </a:r>
            <a:endParaRPr lang="de-DE" b="1" dirty="0">
              <a:solidFill>
                <a:prstClr val="black"/>
              </a:solidFill>
              <a:latin typeface="Calibri"/>
            </a:endParaRPr>
          </a:p>
        </p:txBody>
      </p:sp>
      <p:sp>
        <p:nvSpPr>
          <p:cNvPr id="5" name="Textfeld 4"/>
          <p:cNvSpPr txBox="1"/>
          <p:nvPr/>
        </p:nvSpPr>
        <p:spPr>
          <a:xfrm>
            <a:off x="561166" y="3155099"/>
            <a:ext cx="1742378" cy="461665"/>
          </a:xfrm>
          <a:prstGeom prst="rect">
            <a:avLst/>
          </a:prstGeom>
          <a:noFill/>
        </p:spPr>
        <p:txBody>
          <a:bodyPr wrap="square" rtlCol="0">
            <a:spAutoFit/>
          </a:bodyPr>
          <a:lstStyle/>
          <a:p>
            <a:pPr algn="ctr" defTabSz="457200"/>
            <a:r>
              <a:rPr lang="de-DE" sz="1200" b="1" dirty="0" smtClean="0">
                <a:solidFill>
                  <a:prstClr val="black"/>
                </a:solidFill>
                <a:latin typeface="Calibri"/>
              </a:rPr>
              <a:t>Raimund Eberharter</a:t>
            </a:r>
          </a:p>
          <a:p>
            <a:pPr algn="ctr" defTabSz="457200"/>
            <a:r>
              <a:rPr lang="de-DE" sz="1200" dirty="0" smtClean="0">
                <a:solidFill>
                  <a:prstClr val="black"/>
                </a:solidFill>
                <a:latin typeface="Calibri"/>
              </a:rPr>
              <a:t>Pfarrkurator</a:t>
            </a:r>
            <a:endParaRPr lang="de-DE" sz="1200" dirty="0">
              <a:solidFill>
                <a:prstClr val="black"/>
              </a:solidFill>
              <a:latin typeface="Calibri"/>
            </a:endParaRPr>
          </a:p>
        </p:txBody>
      </p:sp>
      <p:pic>
        <p:nvPicPr>
          <p:cNvPr id="6" name="Bild 5" descr="Gemeindepastoral_Eberharter Raimung_Pfarrkurator_Mühlau.jpg"/>
          <p:cNvPicPr>
            <a:picLocks noChangeAspect="1"/>
          </p:cNvPicPr>
          <p:nvPr/>
        </p:nvPicPr>
        <p:blipFill rotWithShape="1">
          <a:blip r:embed="rId3">
            <a:extLst>
              <a:ext uri="{28A0092B-C50C-407E-A947-70E740481C1C}">
                <a14:useLocalDpi xmlns:a14="http://schemas.microsoft.com/office/drawing/2010/main" val="0"/>
              </a:ext>
            </a:extLst>
          </a:blip>
          <a:srcRect l="20466" r="28118"/>
          <a:stretch/>
        </p:blipFill>
        <p:spPr>
          <a:xfrm>
            <a:off x="590812" y="1157820"/>
            <a:ext cx="1768962" cy="1837905"/>
          </a:xfrm>
          <a:prstGeom prst="rect">
            <a:avLst/>
          </a:prstGeom>
        </p:spPr>
      </p:pic>
      <p:sp>
        <p:nvSpPr>
          <p:cNvPr id="7" name="Textfeld 6"/>
          <p:cNvSpPr txBox="1"/>
          <p:nvPr/>
        </p:nvSpPr>
        <p:spPr>
          <a:xfrm>
            <a:off x="2776069" y="2927965"/>
            <a:ext cx="1890080" cy="646331"/>
          </a:xfrm>
          <a:prstGeom prst="rect">
            <a:avLst/>
          </a:prstGeom>
          <a:noFill/>
        </p:spPr>
        <p:txBody>
          <a:bodyPr wrap="square" rtlCol="0">
            <a:spAutoFit/>
          </a:bodyPr>
          <a:lstStyle/>
          <a:p>
            <a:pPr algn="ctr" defTabSz="457200"/>
            <a:r>
              <a:rPr lang="de-DE" sz="1200" b="1" dirty="0" smtClean="0">
                <a:solidFill>
                  <a:prstClr val="black"/>
                </a:solidFill>
                <a:latin typeface="Calibri"/>
              </a:rPr>
              <a:t>Monika </a:t>
            </a:r>
            <a:r>
              <a:rPr lang="de-DE" sz="1200" b="1" dirty="0" err="1" smtClean="0">
                <a:solidFill>
                  <a:prstClr val="black"/>
                </a:solidFill>
                <a:latin typeface="Calibri"/>
              </a:rPr>
              <a:t>Fiechter</a:t>
            </a:r>
            <a:r>
              <a:rPr lang="de-DE" sz="1200" b="1" dirty="0" smtClean="0">
                <a:solidFill>
                  <a:prstClr val="black"/>
                </a:solidFill>
                <a:latin typeface="Calibri"/>
              </a:rPr>
              <a:t>-Alber</a:t>
            </a:r>
          </a:p>
          <a:p>
            <a:pPr algn="ctr" defTabSz="457200"/>
            <a:r>
              <a:rPr lang="de-DE" sz="1200" dirty="0" smtClean="0">
                <a:solidFill>
                  <a:prstClr val="black"/>
                </a:solidFill>
                <a:latin typeface="Calibri"/>
              </a:rPr>
              <a:t>Pfarrgemeinderatsobfrau in Neu-Rum</a:t>
            </a:r>
            <a:endParaRPr lang="de-DE" sz="1200" dirty="0">
              <a:solidFill>
                <a:prstClr val="black"/>
              </a:solidFill>
              <a:latin typeface="Calibri"/>
            </a:endParaRPr>
          </a:p>
        </p:txBody>
      </p:sp>
      <p:pic>
        <p:nvPicPr>
          <p:cNvPr id="8" name="Bild 7" descr="Gemeindepastoral_Fiechter-Alber Monika_Jin_Shin_Jyutsu_Praktiker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431" y="1149961"/>
            <a:ext cx="1764562" cy="1803774"/>
          </a:xfrm>
          <a:prstGeom prst="rect">
            <a:avLst/>
          </a:prstGeom>
        </p:spPr>
      </p:pic>
      <p:sp>
        <p:nvSpPr>
          <p:cNvPr id="9" name="Textfeld 8"/>
          <p:cNvSpPr txBox="1"/>
          <p:nvPr/>
        </p:nvSpPr>
        <p:spPr>
          <a:xfrm>
            <a:off x="5120936" y="2990974"/>
            <a:ext cx="1675964" cy="461665"/>
          </a:xfrm>
          <a:prstGeom prst="rect">
            <a:avLst/>
          </a:prstGeom>
          <a:noFill/>
        </p:spPr>
        <p:txBody>
          <a:bodyPr wrap="square" rtlCol="0">
            <a:spAutoFit/>
          </a:bodyPr>
          <a:lstStyle/>
          <a:p>
            <a:pPr algn="ctr" defTabSz="457200"/>
            <a:r>
              <a:rPr lang="de-DE" sz="1200" b="1" dirty="0" smtClean="0">
                <a:solidFill>
                  <a:prstClr val="black"/>
                </a:solidFill>
                <a:latin typeface="Calibri"/>
              </a:rPr>
              <a:t>Clemens Haider</a:t>
            </a:r>
          </a:p>
          <a:p>
            <a:pPr algn="ctr" defTabSz="457200"/>
            <a:r>
              <a:rPr lang="de-DE" sz="1200" dirty="0" smtClean="0">
                <a:solidFill>
                  <a:prstClr val="black"/>
                </a:solidFill>
                <a:latin typeface="Calibri"/>
              </a:rPr>
              <a:t>Jungschargruppenleiter </a:t>
            </a:r>
            <a:endParaRPr lang="de-DE" sz="1200" dirty="0">
              <a:solidFill>
                <a:prstClr val="black"/>
              </a:solidFill>
              <a:latin typeface="Calibri"/>
            </a:endParaRPr>
          </a:p>
        </p:txBody>
      </p:sp>
      <p:pic>
        <p:nvPicPr>
          <p:cNvPr id="11" name="Bild 10" descr="Gemeindepastoral_Haider Clemens_Jungschar .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362" y="1124191"/>
            <a:ext cx="1393941" cy="1812135"/>
          </a:xfrm>
          <a:prstGeom prst="rect">
            <a:avLst/>
          </a:prstGeom>
        </p:spPr>
      </p:pic>
      <p:sp>
        <p:nvSpPr>
          <p:cNvPr id="12" name="Textfeld 11"/>
          <p:cNvSpPr txBox="1"/>
          <p:nvPr/>
        </p:nvSpPr>
        <p:spPr>
          <a:xfrm flipH="1">
            <a:off x="6932762" y="2953735"/>
            <a:ext cx="1986053" cy="461665"/>
          </a:xfrm>
          <a:prstGeom prst="rect">
            <a:avLst/>
          </a:prstGeom>
          <a:noFill/>
        </p:spPr>
        <p:txBody>
          <a:bodyPr wrap="square" rtlCol="0">
            <a:spAutoFit/>
          </a:bodyPr>
          <a:lstStyle/>
          <a:p>
            <a:pPr algn="ctr" defTabSz="457200"/>
            <a:r>
              <a:rPr lang="de-DE" sz="1200" b="1" dirty="0" smtClean="0">
                <a:solidFill>
                  <a:prstClr val="black"/>
                </a:solidFill>
                <a:latin typeface="Calibri"/>
              </a:rPr>
              <a:t>Raimund Kreidl</a:t>
            </a:r>
          </a:p>
          <a:p>
            <a:pPr algn="ctr" defTabSz="457200"/>
            <a:r>
              <a:rPr lang="de-DE" sz="1200" dirty="0" smtClean="0">
                <a:solidFill>
                  <a:prstClr val="black"/>
                </a:solidFill>
                <a:latin typeface="Calibri"/>
              </a:rPr>
              <a:t>Pfarrer und Pfarrmoderator</a:t>
            </a:r>
            <a:endParaRPr lang="de-DE" sz="1200" dirty="0">
              <a:solidFill>
                <a:prstClr val="black"/>
              </a:solidFill>
              <a:latin typeface="Calibri"/>
            </a:endParaRPr>
          </a:p>
        </p:txBody>
      </p:sp>
      <p:pic>
        <p:nvPicPr>
          <p:cNvPr id="13" name="Bild 12" descr="Gemeindepastoral_Kreidl Raimu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2566" y="1115830"/>
            <a:ext cx="1458740" cy="1803774"/>
          </a:xfrm>
          <a:prstGeom prst="rect">
            <a:avLst/>
          </a:prstGeom>
        </p:spPr>
      </p:pic>
      <p:sp>
        <p:nvSpPr>
          <p:cNvPr id="14" name="Textfeld 13"/>
          <p:cNvSpPr txBox="1"/>
          <p:nvPr/>
        </p:nvSpPr>
        <p:spPr>
          <a:xfrm>
            <a:off x="494670" y="6038202"/>
            <a:ext cx="1860548" cy="461665"/>
          </a:xfrm>
          <a:prstGeom prst="rect">
            <a:avLst/>
          </a:prstGeom>
          <a:noFill/>
        </p:spPr>
        <p:txBody>
          <a:bodyPr wrap="square" rtlCol="0">
            <a:spAutoFit/>
          </a:bodyPr>
          <a:lstStyle/>
          <a:p>
            <a:pPr algn="ctr" defTabSz="457200"/>
            <a:r>
              <a:rPr lang="de-DE" sz="1200" b="1" dirty="0" smtClean="0">
                <a:solidFill>
                  <a:prstClr val="black"/>
                </a:solidFill>
                <a:latin typeface="Calibri"/>
              </a:rPr>
              <a:t>Franz Neuner</a:t>
            </a:r>
          </a:p>
          <a:p>
            <a:pPr algn="ctr" defTabSz="457200"/>
            <a:r>
              <a:rPr lang="de-DE" sz="1200" dirty="0" smtClean="0">
                <a:solidFill>
                  <a:prstClr val="black"/>
                </a:solidFill>
                <a:latin typeface="Calibri"/>
              </a:rPr>
              <a:t>Dekan in </a:t>
            </a:r>
            <a:r>
              <a:rPr lang="de-DE" sz="1200" dirty="0" err="1" smtClean="0">
                <a:solidFill>
                  <a:prstClr val="black"/>
                </a:solidFill>
                <a:latin typeface="Calibri"/>
              </a:rPr>
              <a:t>Breitenwang</a:t>
            </a:r>
            <a:endParaRPr lang="de-DE" sz="1200" dirty="0" smtClean="0">
              <a:solidFill>
                <a:prstClr val="black"/>
              </a:solidFill>
              <a:latin typeface="Calibri"/>
            </a:endParaRPr>
          </a:p>
        </p:txBody>
      </p:sp>
      <p:pic>
        <p:nvPicPr>
          <p:cNvPr id="15" name="Bild 14" descr="Gemeindepastoral_Neuner Franz.jpg"/>
          <p:cNvPicPr>
            <a:picLocks noChangeAspect="1"/>
          </p:cNvPicPr>
          <p:nvPr/>
        </p:nvPicPr>
        <p:blipFill rotWithShape="1">
          <a:blip r:embed="rId7">
            <a:extLst>
              <a:ext uri="{28A0092B-C50C-407E-A947-70E740481C1C}">
                <a14:useLocalDpi xmlns:a14="http://schemas.microsoft.com/office/drawing/2010/main" val="0"/>
              </a:ext>
            </a:extLst>
          </a:blip>
          <a:srcRect l="14921" r="18891"/>
          <a:stretch/>
        </p:blipFill>
        <p:spPr>
          <a:xfrm>
            <a:off x="502101" y="4194175"/>
            <a:ext cx="1801442" cy="1814490"/>
          </a:xfrm>
          <a:prstGeom prst="rect">
            <a:avLst/>
          </a:prstGeom>
        </p:spPr>
      </p:pic>
      <p:sp>
        <p:nvSpPr>
          <p:cNvPr id="16" name="Textfeld 15"/>
          <p:cNvSpPr txBox="1"/>
          <p:nvPr/>
        </p:nvSpPr>
        <p:spPr>
          <a:xfrm>
            <a:off x="2539807" y="6038202"/>
            <a:ext cx="1735023" cy="646331"/>
          </a:xfrm>
          <a:prstGeom prst="rect">
            <a:avLst/>
          </a:prstGeom>
          <a:noFill/>
        </p:spPr>
        <p:txBody>
          <a:bodyPr wrap="square" rtlCol="0">
            <a:spAutoFit/>
          </a:bodyPr>
          <a:lstStyle/>
          <a:p>
            <a:pPr algn="ctr" defTabSz="457200"/>
            <a:r>
              <a:rPr lang="de-DE" sz="1200" b="1" dirty="0" smtClean="0">
                <a:solidFill>
                  <a:prstClr val="black"/>
                </a:solidFill>
                <a:latin typeface="Calibri"/>
              </a:rPr>
              <a:t>Herbert </a:t>
            </a:r>
            <a:r>
              <a:rPr lang="de-DE" sz="1200" b="1" dirty="0" err="1" smtClean="0">
                <a:solidFill>
                  <a:prstClr val="black"/>
                </a:solidFill>
                <a:latin typeface="Calibri"/>
              </a:rPr>
              <a:t>Traxl</a:t>
            </a:r>
            <a:endParaRPr lang="de-DE" sz="1200" b="1" dirty="0" smtClean="0">
              <a:solidFill>
                <a:prstClr val="black"/>
              </a:solidFill>
              <a:latin typeface="Calibri"/>
            </a:endParaRPr>
          </a:p>
          <a:p>
            <a:pPr algn="ctr" defTabSz="457200"/>
            <a:r>
              <a:rPr lang="de-DE" sz="1200" dirty="0" smtClean="0">
                <a:solidFill>
                  <a:prstClr val="black"/>
                </a:solidFill>
                <a:latin typeface="Calibri"/>
              </a:rPr>
              <a:t>Pfarrer in </a:t>
            </a:r>
            <a:r>
              <a:rPr lang="de-DE" sz="1200" dirty="0" err="1" smtClean="0">
                <a:solidFill>
                  <a:prstClr val="black"/>
                </a:solidFill>
                <a:latin typeface="Calibri"/>
              </a:rPr>
              <a:t>Untermieming</a:t>
            </a:r>
            <a:r>
              <a:rPr lang="de-DE" sz="1200" dirty="0" smtClean="0">
                <a:solidFill>
                  <a:prstClr val="black"/>
                </a:solidFill>
                <a:latin typeface="Calibri"/>
              </a:rPr>
              <a:t> und </a:t>
            </a:r>
            <a:r>
              <a:rPr lang="de-DE" sz="1200" dirty="0" err="1" smtClean="0">
                <a:solidFill>
                  <a:prstClr val="black"/>
                </a:solidFill>
                <a:latin typeface="Calibri"/>
              </a:rPr>
              <a:t>Barwies</a:t>
            </a:r>
            <a:endParaRPr lang="de-DE" sz="1200" dirty="0">
              <a:solidFill>
                <a:prstClr val="black"/>
              </a:solidFill>
              <a:latin typeface="Calibri"/>
            </a:endParaRPr>
          </a:p>
        </p:txBody>
      </p:sp>
      <p:pic>
        <p:nvPicPr>
          <p:cNvPr id="17" name="Bild 16" descr="Gemeindepastoral_Traxl Herbert.jpg"/>
          <p:cNvPicPr>
            <a:picLocks noChangeAspect="1"/>
          </p:cNvPicPr>
          <p:nvPr/>
        </p:nvPicPr>
        <p:blipFill rotWithShape="1">
          <a:blip r:embed="rId8">
            <a:extLst>
              <a:ext uri="{28A0092B-C50C-407E-A947-70E740481C1C}">
                <a14:useLocalDpi xmlns:a14="http://schemas.microsoft.com/office/drawing/2010/main" val="0"/>
              </a:ext>
            </a:extLst>
          </a:blip>
          <a:srcRect l="-6642" t="9724"/>
          <a:stretch/>
        </p:blipFill>
        <p:spPr>
          <a:xfrm>
            <a:off x="2539807" y="4168490"/>
            <a:ext cx="1690724" cy="1840176"/>
          </a:xfrm>
          <a:prstGeom prst="rect">
            <a:avLst/>
          </a:prstGeom>
        </p:spPr>
      </p:pic>
      <p:sp>
        <p:nvSpPr>
          <p:cNvPr id="18" name="Textfeld 17"/>
          <p:cNvSpPr txBox="1"/>
          <p:nvPr/>
        </p:nvSpPr>
        <p:spPr>
          <a:xfrm>
            <a:off x="4732583" y="6060420"/>
            <a:ext cx="1528297" cy="646331"/>
          </a:xfrm>
          <a:prstGeom prst="rect">
            <a:avLst/>
          </a:prstGeom>
          <a:noFill/>
        </p:spPr>
        <p:txBody>
          <a:bodyPr wrap="square" rtlCol="0">
            <a:spAutoFit/>
          </a:bodyPr>
          <a:lstStyle/>
          <a:p>
            <a:pPr algn="ctr" defTabSz="457200"/>
            <a:r>
              <a:rPr lang="de-DE" sz="1200" b="1" dirty="0" smtClean="0">
                <a:solidFill>
                  <a:prstClr val="black"/>
                </a:solidFill>
                <a:latin typeface="Calibri"/>
              </a:rPr>
              <a:t>Franz Troyer</a:t>
            </a:r>
          </a:p>
          <a:p>
            <a:pPr algn="ctr" defTabSz="457200"/>
            <a:r>
              <a:rPr lang="de-DE" sz="1200" dirty="0" smtClean="0">
                <a:solidFill>
                  <a:prstClr val="black"/>
                </a:solidFill>
                <a:latin typeface="Calibri"/>
              </a:rPr>
              <a:t>Pfarrer in Innsbruck-Allerheiligen</a:t>
            </a:r>
            <a:endParaRPr lang="de-DE" sz="1200" dirty="0">
              <a:solidFill>
                <a:prstClr val="black"/>
              </a:solidFill>
              <a:latin typeface="Calibri"/>
            </a:endParaRPr>
          </a:p>
        </p:txBody>
      </p:sp>
      <p:pic>
        <p:nvPicPr>
          <p:cNvPr id="19" name="Bild 18" descr="Gemeindepastoral_Troyer Franz.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4272" y="4194175"/>
            <a:ext cx="1351103" cy="1840176"/>
          </a:xfrm>
          <a:prstGeom prst="rect">
            <a:avLst/>
          </a:prstGeom>
        </p:spPr>
      </p:pic>
      <p:sp>
        <p:nvSpPr>
          <p:cNvPr id="20" name="Textfeld 19"/>
          <p:cNvSpPr txBox="1"/>
          <p:nvPr/>
        </p:nvSpPr>
        <p:spPr>
          <a:xfrm>
            <a:off x="6439668" y="6075188"/>
            <a:ext cx="2569327" cy="461665"/>
          </a:xfrm>
          <a:prstGeom prst="rect">
            <a:avLst/>
          </a:prstGeom>
          <a:noFill/>
        </p:spPr>
        <p:txBody>
          <a:bodyPr wrap="square" rtlCol="0">
            <a:spAutoFit/>
          </a:bodyPr>
          <a:lstStyle/>
          <a:p>
            <a:pPr algn="ctr" defTabSz="457200"/>
            <a:r>
              <a:rPr lang="de-DE" sz="1200" b="1" dirty="0" smtClean="0">
                <a:solidFill>
                  <a:prstClr val="black"/>
                </a:solidFill>
                <a:latin typeface="Calibri"/>
              </a:rPr>
              <a:t>Otto Walch</a:t>
            </a:r>
            <a:r>
              <a:rPr lang="de-DE" sz="1200" dirty="0" smtClean="0">
                <a:solidFill>
                  <a:prstClr val="black"/>
                </a:solidFill>
                <a:latin typeface="Calibri"/>
              </a:rPr>
              <a:t>, Pfarrer und Leiter des Pfarrverbandes Unteres </a:t>
            </a:r>
            <a:r>
              <a:rPr lang="de-DE" sz="1200" dirty="0" err="1" smtClean="0">
                <a:solidFill>
                  <a:prstClr val="black"/>
                </a:solidFill>
                <a:latin typeface="Calibri"/>
              </a:rPr>
              <a:t>Lechtal</a:t>
            </a:r>
            <a:endParaRPr lang="de-DE" sz="1200" dirty="0">
              <a:solidFill>
                <a:prstClr val="black"/>
              </a:solidFill>
              <a:latin typeface="Calibri"/>
            </a:endParaRPr>
          </a:p>
        </p:txBody>
      </p:sp>
      <p:pic>
        <p:nvPicPr>
          <p:cNvPr id="21" name="Bild 20" descr="Gemeindepastoral_Walch Otto.jpg"/>
          <p:cNvPicPr>
            <a:picLocks noChangeAspect="1"/>
          </p:cNvPicPr>
          <p:nvPr/>
        </p:nvPicPr>
        <p:blipFill rotWithShape="1">
          <a:blip r:embed="rId10">
            <a:extLst>
              <a:ext uri="{28A0092B-C50C-407E-A947-70E740481C1C}">
                <a14:useLocalDpi xmlns:a14="http://schemas.microsoft.com/office/drawing/2010/main" val="0"/>
              </a:ext>
            </a:extLst>
          </a:blip>
          <a:srcRect l="2050" r="24272"/>
          <a:stretch/>
        </p:blipFill>
        <p:spPr>
          <a:xfrm>
            <a:off x="6821988" y="4194175"/>
            <a:ext cx="1712901" cy="1840176"/>
          </a:xfrm>
          <a:prstGeom prst="rect">
            <a:avLst/>
          </a:prstGeom>
        </p:spPr>
      </p:pic>
      <p:sp>
        <p:nvSpPr>
          <p:cNvPr id="4" name="Foliennummernplatzhalter 3"/>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10</a:t>
            </a:fld>
            <a:endParaRPr lang="de-DE">
              <a:solidFill>
                <a:prstClr val="black">
                  <a:tint val="75000"/>
                </a:prstClr>
              </a:solidFill>
              <a:latin typeface="Calibri"/>
            </a:endParaRPr>
          </a:p>
        </p:txBody>
      </p:sp>
    </p:spTree>
    <p:extLst>
      <p:ext uri="{BB962C8B-B14F-4D97-AF65-F5344CB8AC3E}">
        <p14:creationId xmlns:p14="http://schemas.microsoft.com/office/powerpoint/2010/main" val="12060182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22114" y="207750"/>
            <a:ext cx="5242311" cy="461665"/>
          </a:xfrm>
          <a:prstGeom prst="rect">
            <a:avLst/>
          </a:prstGeom>
          <a:noFill/>
        </p:spPr>
        <p:txBody>
          <a:bodyPr wrap="square" rtlCol="0">
            <a:spAutoFit/>
          </a:bodyPr>
          <a:lstStyle/>
          <a:p>
            <a:pPr algn="ctr" defTabSz="457200"/>
            <a:r>
              <a:rPr lang="de-DE" sz="2400" dirty="0" err="1"/>
              <a:t>Responsible</a:t>
            </a:r>
            <a:r>
              <a:rPr lang="de-DE" sz="2400" dirty="0"/>
              <a:t> in Caritas/</a:t>
            </a:r>
            <a:r>
              <a:rPr lang="de-DE" sz="2400" dirty="0" err="1"/>
              <a:t>Diaconie</a:t>
            </a:r>
            <a:endParaRPr lang="de-DE" sz="2400" b="1" dirty="0">
              <a:solidFill>
                <a:prstClr val="black"/>
              </a:solidFill>
              <a:latin typeface="Calibri"/>
            </a:endParaRPr>
          </a:p>
        </p:txBody>
      </p:sp>
      <p:sp>
        <p:nvSpPr>
          <p:cNvPr id="4" name="Textfeld 3"/>
          <p:cNvSpPr txBox="1"/>
          <p:nvPr/>
        </p:nvSpPr>
        <p:spPr>
          <a:xfrm>
            <a:off x="470707" y="2935408"/>
            <a:ext cx="2082042" cy="646331"/>
          </a:xfrm>
          <a:prstGeom prst="rect">
            <a:avLst/>
          </a:prstGeom>
          <a:noFill/>
        </p:spPr>
        <p:txBody>
          <a:bodyPr wrap="square" rtlCol="0">
            <a:spAutoFit/>
          </a:bodyPr>
          <a:lstStyle/>
          <a:p>
            <a:pPr algn="ctr" defTabSz="457200"/>
            <a:r>
              <a:rPr lang="de-DE" sz="1200" b="1" dirty="0" smtClean="0">
                <a:solidFill>
                  <a:prstClr val="black"/>
                </a:solidFill>
                <a:latin typeface="Calibri"/>
              </a:rPr>
              <a:t>Astrid </a:t>
            </a:r>
            <a:r>
              <a:rPr lang="de-DE" sz="1200" b="1" dirty="0" err="1" smtClean="0">
                <a:solidFill>
                  <a:prstClr val="black"/>
                </a:solidFill>
                <a:latin typeface="Calibri"/>
              </a:rPr>
              <a:t>Höpperger</a:t>
            </a:r>
            <a:endParaRPr lang="de-DE" sz="1200" b="1" dirty="0" smtClean="0">
              <a:solidFill>
                <a:prstClr val="black"/>
              </a:solidFill>
              <a:latin typeface="Calibri"/>
            </a:endParaRPr>
          </a:p>
          <a:p>
            <a:pPr algn="ctr" defTabSz="457200"/>
            <a:r>
              <a:rPr lang="de-DE" sz="1200" dirty="0" smtClean="0">
                <a:solidFill>
                  <a:prstClr val="black"/>
                </a:solidFill>
                <a:latin typeface="Calibri"/>
              </a:rPr>
              <a:t>Leiterin der Telefonseelsorge Innsbruck</a:t>
            </a:r>
            <a:endParaRPr lang="de-DE" sz="1200" dirty="0">
              <a:solidFill>
                <a:prstClr val="black"/>
              </a:solidFill>
              <a:latin typeface="Calibri"/>
            </a:endParaRPr>
          </a:p>
        </p:txBody>
      </p:sp>
      <p:pic>
        <p:nvPicPr>
          <p:cNvPr id="5" name="Bild 4" descr="Caritas-Soziales_Höpperger Astrid_Leitung_Telefonseelso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7" y="881169"/>
            <a:ext cx="1921422" cy="2054239"/>
          </a:xfrm>
          <a:prstGeom prst="rect">
            <a:avLst/>
          </a:prstGeom>
        </p:spPr>
      </p:pic>
      <p:sp>
        <p:nvSpPr>
          <p:cNvPr id="8" name="Textfeld 7"/>
          <p:cNvSpPr txBox="1"/>
          <p:nvPr/>
        </p:nvSpPr>
        <p:spPr>
          <a:xfrm>
            <a:off x="2879412" y="2939385"/>
            <a:ext cx="2643159" cy="646331"/>
          </a:xfrm>
          <a:prstGeom prst="rect">
            <a:avLst/>
          </a:prstGeom>
          <a:noFill/>
        </p:spPr>
        <p:txBody>
          <a:bodyPr wrap="square" rtlCol="0">
            <a:spAutoFit/>
          </a:bodyPr>
          <a:lstStyle/>
          <a:p>
            <a:pPr algn="ctr" defTabSz="457200"/>
            <a:r>
              <a:rPr lang="de-DE" sz="1200" b="1" dirty="0" smtClean="0">
                <a:solidFill>
                  <a:prstClr val="black"/>
                </a:solidFill>
                <a:latin typeface="Calibri"/>
              </a:rPr>
              <a:t>Martin </a:t>
            </a:r>
            <a:r>
              <a:rPr lang="de-DE" sz="1200" b="1" dirty="0" err="1" smtClean="0">
                <a:solidFill>
                  <a:prstClr val="black"/>
                </a:solidFill>
                <a:latin typeface="Calibri"/>
              </a:rPr>
              <a:t>Lesky</a:t>
            </a:r>
            <a:endParaRPr lang="de-DE" sz="1200" b="1" dirty="0" smtClean="0">
              <a:solidFill>
                <a:prstClr val="black"/>
              </a:solidFill>
              <a:latin typeface="Calibri"/>
            </a:endParaRPr>
          </a:p>
          <a:p>
            <a:pPr algn="ctr" defTabSz="457200"/>
            <a:r>
              <a:rPr lang="de-DE" sz="1200" dirty="0" smtClean="0">
                <a:solidFill>
                  <a:prstClr val="black"/>
                </a:solidFill>
                <a:latin typeface="Calibri"/>
              </a:rPr>
              <a:t>Bereichsleiter f. Regional- und Freiwilligenarbeit in der Caritas IBK</a:t>
            </a:r>
            <a:endParaRPr lang="de-DE" sz="1200" dirty="0">
              <a:solidFill>
                <a:prstClr val="black"/>
              </a:solidFill>
              <a:latin typeface="Calibri"/>
            </a:endParaRPr>
          </a:p>
        </p:txBody>
      </p:sp>
      <p:pic>
        <p:nvPicPr>
          <p:cNvPr id="9" name="Bild 8" descr="Caritas-Soziales_Lesky Martin_Bereichsleiter in der Caritas IBK.jpg"/>
          <p:cNvPicPr>
            <a:picLocks noChangeAspect="1"/>
          </p:cNvPicPr>
          <p:nvPr/>
        </p:nvPicPr>
        <p:blipFill rotWithShape="1">
          <a:blip r:embed="rId4">
            <a:extLst>
              <a:ext uri="{28A0092B-C50C-407E-A947-70E740481C1C}">
                <a14:useLocalDpi xmlns:a14="http://schemas.microsoft.com/office/drawing/2010/main" val="0"/>
              </a:ext>
            </a:extLst>
          </a:blip>
          <a:srcRect t="15223" b="9086"/>
          <a:stretch/>
        </p:blipFill>
        <p:spPr>
          <a:xfrm>
            <a:off x="3323443" y="881169"/>
            <a:ext cx="1806026" cy="2054239"/>
          </a:xfrm>
          <a:prstGeom prst="rect">
            <a:avLst/>
          </a:prstGeom>
        </p:spPr>
      </p:pic>
      <p:sp>
        <p:nvSpPr>
          <p:cNvPr id="3" name="Textfeld 2"/>
          <p:cNvSpPr txBox="1"/>
          <p:nvPr/>
        </p:nvSpPr>
        <p:spPr>
          <a:xfrm>
            <a:off x="5965555" y="3027485"/>
            <a:ext cx="2288760" cy="461665"/>
          </a:xfrm>
          <a:prstGeom prst="rect">
            <a:avLst/>
          </a:prstGeom>
          <a:noFill/>
        </p:spPr>
        <p:txBody>
          <a:bodyPr wrap="square" rtlCol="0">
            <a:spAutoFit/>
          </a:bodyPr>
          <a:lstStyle/>
          <a:p>
            <a:pPr algn="ctr" defTabSz="457200"/>
            <a:r>
              <a:rPr lang="de-DE" sz="1200" b="1" dirty="0" smtClean="0">
                <a:solidFill>
                  <a:prstClr val="black"/>
                </a:solidFill>
                <a:latin typeface="Calibri"/>
              </a:rPr>
              <a:t>Werner </a:t>
            </a:r>
            <a:r>
              <a:rPr lang="de-DE" sz="1200" b="1" dirty="0" err="1" smtClean="0">
                <a:solidFill>
                  <a:prstClr val="black"/>
                </a:solidFill>
                <a:latin typeface="Calibri"/>
              </a:rPr>
              <a:t>Mühlböck</a:t>
            </a:r>
            <a:endParaRPr lang="de-DE" sz="1200" b="1" dirty="0" smtClean="0">
              <a:solidFill>
                <a:prstClr val="black"/>
              </a:solidFill>
              <a:latin typeface="Calibri"/>
            </a:endParaRPr>
          </a:p>
          <a:p>
            <a:pPr algn="ctr" defTabSz="457200"/>
            <a:r>
              <a:rPr lang="de-DE" sz="1200" dirty="0" smtClean="0">
                <a:solidFill>
                  <a:prstClr val="black"/>
                </a:solidFill>
                <a:latin typeface="Calibri"/>
              </a:rPr>
              <a:t>Leiter </a:t>
            </a:r>
            <a:r>
              <a:rPr lang="de-DE" sz="1200" dirty="0" err="1" smtClean="0">
                <a:solidFill>
                  <a:prstClr val="black"/>
                </a:solidFill>
                <a:latin typeface="Calibri"/>
              </a:rPr>
              <a:t>Welthaus</a:t>
            </a:r>
            <a:r>
              <a:rPr lang="de-DE" sz="1200" dirty="0" smtClean="0">
                <a:solidFill>
                  <a:prstClr val="black"/>
                </a:solidFill>
                <a:latin typeface="Calibri"/>
              </a:rPr>
              <a:t> Innsbruck </a:t>
            </a:r>
            <a:endParaRPr lang="de-DE" sz="1200" dirty="0">
              <a:solidFill>
                <a:prstClr val="black"/>
              </a:solidFill>
              <a:latin typeface="Calibri"/>
            </a:endParaRPr>
          </a:p>
        </p:txBody>
      </p:sp>
      <p:pic>
        <p:nvPicPr>
          <p:cNvPr id="6" name="Bild 5" descr="Caritas-Soziales_Mühlböck Werner_Geschäftsführer_Tiroler_Hospiz.jpg"/>
          <p:cNvPicPr>
            <a:picLocks noChangeAspect="1"/>
          </p:cNvPicPr>
          <p:nvPr/>
        </p:nvPicPr>
        <p:blipFill rotWithShape="1">
          <a:blip r:embed="rId5">
            <a:extLst>
              <a:ext uri="{28A0092B-C50C-407E-A947-70E740481C1C}">
                <a14:useLocalDpi xmlns:a14="http://schemas.microsoft.com/office/drawing/2010/main" val="0"/>
              </a:ext>
            </a:extLst>
          </a:blip>
          <a:srcRect l="18591" r="18429"/>
          <a:stretch/>
        </p:blipFill>
        <p:spPr>
          <a:xfrm>
            <a:off x="5912166" y="881169"/>
            <a:ext cx="2283084" cy="2054239"/>
          </a:xfrm>
          <a:prstGeom prst="rect">
            <a:avLst/>
          </a:prstGeom>
        </p:spPr>
      </p:pic>
      <p:sp>
        <p:nvSpPr>
          <p:cNvPr id="7" name="Textfeld 6"/>
          <p:cNvSpPr txBox="1"/>
          <p:nvPr/>
        </p:nvSpPr>
        <p:spPr>
          <a:xfrm>
            <a:off x="649714" y="6084510"/>
            <a:ext cx="1447091" cy="461665"/>
          </a:xfrm>
          <a:prstGeom prst="rect">
            <a:avLst/>
          </a:prstGeom>
          <a:noFill/>
        </p:spPr>
        <p:txBody>
          <a:bodyPr wrap="square" rtlCol="0">
            <a:spAutoFit/>
          </a:bodyPr>
          <a:lstStyle/>
          <a:p>
            <a:pPr algn="ctr" defTabSz="457200"/>
            <a:r>
              <a:rPr lang="de-DE" sz="1200" b="1" dirty="0" smtClean="0">
                <a:solidFill>
                  <a:prstClr val="black"/>
                </a:solidFill>
                <a:latin typeface="Calibri"/>
              </a:rPr>
              <a:t>Alois Rauch</a:t>
            </a:r>
          </a:p>
          <a:p>
            <a:pPr algn="ctr" defTabSz="457200"/>
            <a:r>
              <a:rPr lang="de-DE" sz="1200" dirty="0" smtClean="0">
                <a:solidFill>
                  <a:prstClr val="black"/>
                </a:solidFill>
                <a:latin typeface="Calibri"/>
              </a:rPr>
              <a:t>Diakon in </a:t>
            </a:r>
            <a:r>
              <a:rPr lang="de-DE" sz="1200" dirty="0" err="1" smtClean="0">
                <a:solidFill>
                  <a:prstClr val="black"/>
                </a:solidFill>
                <a:latin typeface="Calibri"/>
              </a:rPr>
              <a:t>Roppen</a:t>
            </a:r>
            <a:endParaRPr lang="de-DE" sz="1200" dirty="0">
              <a:solidFill>
                <a:prstClr val="black"/>
              </a:solidFill>
              <a:latin typeface="Calibri"/>
            </a:endParaRPr>
          </a:p>
        </p:txBody>
      </p:sp>
      <p:pic>
        <p:nvPicPr>
          <p:cNvPr id="10" name="Bild 9" descr="Caritas-Soziales_Rauch Alois_Diakon_in_Roppe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274" y="3884986"/>
            <a:ext cx="1566429" cy="2184756"/>
          </a:xfrm>
          <a:prstGeom prst="rect">
            <a:avLst/>
          </a:prstGeom>
        </p:spPr>
      </p:pic>
      <p:sp>
        <p:nvSpPr>
          <p:cNvPr id="11" name="Textfeld 10"/>
          <p:cNvSpPr txBox="1"/>
          <p:nvPr/>
        </p:nvSpPr>
        <p:spPr>
          <a:xfrm>
            <a:off x="2921899" y="6069742"/>
            <a:ext cx="2429159" cy="646331"/>
          </a:xfrm>
          <a:prstGeom prst="rect">
            <a:avLst/>
          </a:prstGeom>
          <a:noFill/>
        </p:spPr>
        <p:txBody>
          <a:bodyPr wrap="square" rtlCol="0">
            <a:spAutoFit/>
          </a:bodyPr>
          <a:lstStyle/>
          <a:p>
            <a:pPr algn="ctr" defTabSz="457200"/>
            <a:r>
              <a:rPr lang="de-DE" sz="1200" b="1" dirty="0" smtClean="0">
                <a:solidFill>
                  <a:prstClr val="black"/>
                </a:solidFill>
                <a:latin typeface="Calibri"/>
              </a:rPr>
              <a:t>Christian </a:t>
            </a:r>
            <a:r>
              <a:rPr lang="de-DE" sz="1200" b="1" dirty="0" err="1" smtClean="0">
                <a:solidFill>
                  <a:prstClr val="black"/>
                </a:solidFill>
                <a:latin typeface="Calibri"/>
              </a:rPr>
              <a:t>Sint</a:t>
            </a:r>
            <a:endParaRPr lang="de-DE" sz="1200" b="1" dirty="0" smtClean="0">
              <a:solidFill>
                <a:prstClr val="black"/>
              </a:solidFill>
              <a:latin typeface="Calibri"/>
            </a:endParaRPr>
          </a:p>
          <a:p>
            <a:pPr algn="ctr" defTabSz="457200"/>
            <a:r>
              <a:rPr lang="de-DE" sz="1200" dirty="0" smtClean="0">
                <a:solidFill>
                  <a:prstClr val="black"/>
                </a:solidFill>
                <a:latin typeface="Calibri"/>
              </a:rPr>
              <a:t>Gemeinschaftsverantwortlicher</a:t>
            </a:r>
          </a:p>
          <a:p>
            <a:pPr algn="ctr" defTabSz="457200"/>
            <a:r>
              <a:rPr lang="de-DE" sz="1200" dirty="0" smtClean="0">
                <a:solidFill>
                  <a:prstClr val="black"/>
                </a:solidFill>
                <a:latin typeface="Calibri"/>
              </a:rPr>
              <a:t> der „Arche Tirol“</a:t>
            </a:r>
            <a:endParaRPr lang="de-DE" sz="1200" dirty="0">
              <a:solidFill>
                <a:prstClr val="black"/>
              </a:solidFill>
              <a:latin typeface="Calibri"/>
            </a:endParaRPr>
          </a:p>
        </p:txBody>
      </p:sp>
      <p:pic>
        <p:nvPicPr>
          <p:cNvPr id="12" name="Bild 11" descr="Caritas-Soziales_Sint Christian_Seelsorger_auf_Hospiz-und_Palliativstati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7601" y="3855449"/>
            <a:ext cx="2474677" cy="2184757"/>
          </a:xfrm>
          <a:prstGeom prst="rect">
            <a:avLst/>
          </a:prstGeom>
        </p:spPr>
      </p:pic>
      <p:sp>
        <p:nvSpPr>
          <p:cNvPr id="13" name="Textfeld 12"/>
          <p:cNvSpPr txBox="1"/>
          <p:nvPr/>
        </p:nvSpPr>
        <p:spPr>
          <a:xfrm>
            <a:off x="5995094" y="6025438"/>
            <a:ext cx="2126340" cy="461665"/>
          </a:xfrm>
          <a:prstGeom prst="rect">
            <a:avLst/>
          </a:prstGeom>
          <a:noFill/>
        </p:spPr>
        <p:txBody>
          <a:bodyPr wrap="square" rtlCol="0">
            <a:spAutoFit/>
          </a:bodyPr>
          <a:lstStyle/>
          <a:p>
            <a:pPr algn="ctr" defTabSz="457200"/>
            <a:r>
              <a:rPr lang="de-DE" sz="1200" b="1" dirty="0" smtClean="0">
                <a:solidFill>
                  <a:prstClr val="black"/>
                </a:solidFill>
                <a:latin typeface="Calibri"/>
              </a:rPr>
              <a:t>Jussuf </a:t>
            </a:r>
            <a:r>
              <a:rPr lang="de-DE" sz="1200" b="1" dirty="0" err="1" smtClean="0">
                <a:solidFill>
                  <a:prstClr val="black"/>
                </a:solidFill>
                <a:latin typeface="Calibri"/>
              </a:rPr>
              <a:t>Windischer</a:t>
            </a:r>
            <a:endParaRPr lang="de-DE" sz="1200" b="1" dirty="0" smtClean="0">
              <a:solidFill>
                <a:prstClr val="black"/>
              </a:solidFill>
              <a:latin typeface="Calibri"/>
            </a:endParaRPr>
          </a:p>
          <a:p>
            <a:pPr algn="ctr" defTabSz="457200"/>
            <a:r>
              <a:rPr lang="de-DE" sz="1200" dirty="0" smtClean="0">
                <a:solidFill>
                  <a:prstClr val="black"/>
                </a:solidFill>
                <a:latin typeface="Calibri"/>
              </a:rPr>
              <a:t>Leiter Caritas-Integrationshaus</a:t>
            </a:r>
            <a:endParaRPr lang="de-DE" sz="1200" dirty="0">
              <a:solidFill>
                <a:prstClr val="black"/>
              </a:solidFill>
              <a:latin typeface="Calibri"/>
            </a:endParaRPr>
          </a:p>
        </p:txBody>
      </p:sp>
      <p:pic>
        <p:nvPicPr>
          <p:cNvPr id="14" name="Bild 13" descr="Caritas-Soziales_Windischer Jussuf_Muttersprachliche_Seelsorge_Diözese_IB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8832" y="3819090"/>
            <a:ext cx="1641570" cy="2191580"/>
          </a:xfrm>
          <a:prstGeom prst="rect">
            <a:avLst/>
          </a:prstGeom>
        </p:spPr>
      </p:pic>
      <p:sp>
        <p:nvSpPr>
          <p:cNvPr id="16" name="Foliennummernplatzhalter 1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11</a:t>
            </a:fld>
            <a:endParaRPr lang="de-DE">
              <a:solidFill>
                <a:prstClr val="black">
                  <a:tint val="75000"/>
                </a:prstClr>
              </a:solidFill>
              <a:latin typeface="Calibri"/>
            </a:endParaRPr>
          </a:p>
        </p:txBody>
      </p:sp>
    </p:spTree>
    <p:extLst>
      <p:ext uri="{BB962C8B-B14F-4D97-AF65-F5344CB8AC3E}">
        <p14:creationId xmlns:p14="http://schemas.microsoft.com/office/powerpoint/2010/main" val="24561864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87606" y="293604"/>
            <a:ext cx="5617683" cy="461665"/>
          </a:xfrm>
          <a:prstGeom prst="rect">
            <a:avLst/>
          </a:prstGeom>
          <a:noFill/>
        </p:spPr>
        <p:txBody>
          <a:bodyPr wrap="square" rtlCol="0">
            <a:spAutoFit/>
          </a:bodyPr>
          <a:lstStyle/>
          <a:p>
            <a:pPr algn="ctr" defTabSz="457200"/>
            <a:r>
              <a:rPr lang="de-DE" sz="2400" dirty="0" err="1"/>
              <a:t>Responsible</a:t>
            </a:r>
            <a:r>
              <a:rPr lang="de-DE" sz="2400" dirty="0"/>
              <a:t> in School </a:t>
            </a:r>
            <a:r>
              <a:rPr lang="de-DE" sz="2400" dirty="0" err="1"/>
              <a:t>and</a:t>
            </a:r>
            <a:r>
              <a:rPr lang="de-DE" sz="2400" dirty="0"/>
              <a:t> Education</a:t>
            </a:r>
            <a:endParaRPr lang="de-DE" sz="2400" b="1" dirty="0">
              <a:solidFill>
                <a:prstClr val="black"/>
              </a:solidFill>
              <a:latin typeface="Calibri"/>
            </a:endParaRPr>
          </a:p>
        </p:txBody>
      </p:sp>
      <p:sp>
        <p:nvSpPr>
          <p:cNvPr id="3" name="Textfeld 2"/>
          <p:cNvSpPr txBox="1"/>
          <p:nvPr/>
        </p:nvSpPr>
        <p:spPr>
          <a:xfrm>
            <a:off x="561117" y="3271482"/>
            <a:ext cx="2155874" cy="461665"/>
          </a:xfrm>
          <a:prstGeom prst="rect">
            <a:avLst/>
          </a:prstGeom>
          <a:noFill/>
        </p:spPr>
        <p:txBody>
          <a:bodyPr wrap="square" rtlCol="0">
            <a:spAutoFit/>
          </a:bodyPr>
          <a:lstStyle/>
          <a:p>
            <a:pPr algn="ctr" defTabSz="457200"/>
            <a:r>
              <a:rPr lang="de-DE" sz="1200" b="1" dirty="0" smtClean="0">
                <a:solidFill>
                  <a:prstClr val="black"/>
                </a:solidFill>
                <a:latin typeface="Calibri"/>
              </a:rPr>
              <a:t>Peter Ferner</a:t>
            </a:r>
          </a:p>
          <a:p>
            <a:pPr algn="ctr" defTabSz="457200"/>
            <a:r>
              <a:rPr lang="de-DE" sz="1200" dirty="0" smtClean="0">
                <a:solidFill>
                  <a:prstClr val="black"/>
                </a:solidFill>
                <a:latin typeface="Calibri"/>
              </a:rPr>
              <a:t>Regens und Pfarrmoderator</a:t>
            </a:r>
            <a:endParaRPr lang="de-DE" sz="1200" dirty="0">
              <a:solidFill>
                <a:prstClr val="black"/>
              </a:solidFill>
              <a:latin typeface="Calibri"/>
            </a:endParaRPr>
          </a:p>
        </p:txBody>
      </p:sp>
      <p:pic>
        <p:nvPicPr>
          <p:cNvPr id="4" name="Bild 3" descr="Schule-Bildung_Ferner Peter.jpg"/>
          <p:cNvPicPr>
            <a:picLocks noChangeAspect="1"/>
          </p:cNvPicPr>
          <p:nvPr/>
        </p:nvPicPr>
        <p:blipFill rotWithShape="1">
          <a:blip r:embed="rId3">
            <a:extLst>
              <a:ext uri="{28A0092B-C50C-407E-A947-70E740481C1C}">
                <a14:useLocalDpi xmlns:a14="http://schemas.microsoft.com/office/drawing/2010/main" val="0"/>
              </a:ext>
            </a:extLst>
          </a:blip>
          <a:srcRect l="10271" t="-1309" r="17591" b="-1"/>
          <a:stretch/>
        </p:blipFill>
        <p:spPr>
          <a:xfrm>
            <a:off x="561116" y="1238301"/>
            <a:ext cx="2155874" cy="2033177"/>
          </a:xfrm>
          <a:prstGeom prst="rect">
            <a:avLst/>
          </a:prstGeom>
        </p:spPr>
      </p:pic>
      <p:sp>
        <p:nvSpPr>
          <p:cNvPr id="5" name="Textfeld 4"/>
          <p:cNvSpPr txBox="1"/>
          <p:nvPr/>
        </p:nvSpPr>
        <p:spPr>
          <a:xfrm>
            <a:off x="3425762" y="3256714"/>
            <a:ext cx="1742419" cy="646331"/>
          </a:xfrm>
          <a:prstGeom prst="rect">
            <a:avLst/>
          </a:prstGeom>
          <a:noFill/>
        </p:spPr>
        <p:txBody>
          <a:bodyPr wrap="square" rtlCol="0">
            <a:spAutoFit/>
          </a:bodyPr>
          <a:lstStyle/>
          <a:p>
            <a:pPr algn="ctr" defTabSz="457200"/>
            <a:r>
              <a:rPr lang="de-DE" sz="1200" b="1" dirty="0" smtClean="0">
                <a:solidFill>
                  <a:prstClr val="black"/>
                </a:solidFill>
                <a:latin typeface="Calibri"/>
              </a:rPr>
              <a:t>Siegfried </a:t>
            </a:r>
            <a:r>
              <a:rPr lang="de-DE" sz="1200" b="1" dirty="0" err="1" smtClean="0">
                <a:solidFill>
                  <a:prstClr val="black"/>
                </a:solidFill>
                <a:latin typeface="Calibri"/>
              </a:rPr>
              <a:t>Springsguth</a:t>
            </a:r>
            <a:endParaRPr lang="de-DE" sz="1200" b="1" dirty="0" smtClean="0">
              <a:solidFill>
                <a:prstClr val="black"/>
              </a:solidFill>
              <a:latin typeface="Calibri"/>
            </a:endParaRPr>
          </a:p>
          <a:p>
            <a:pPr algn="ctr" defTabSz="457200"/>
            <a:r>
              <a:rPr lang="de-DE" sz="1200" dirty="0" smtClean="0">
                <a:solidFill>
                  <a:prstClr val="black"/>
                </a:solidFill>
                <a:latin typeface="Calibri"/>
              </a:rPr>
              <a:t>Leiter d. Bildungshauses St. Michael,  </a:t>
            </a:r>
            <a:r>
              <a:rPr lang="de-DE" sz="1200" dirty="0" err="1" smtClean="0">
                <a:solidFill>
                  <a:prstClr val="black"/>
                </a:solidFill>
                <a:latin typeface="Calibri"/>
              </a:rPr>
              <a:t>Matrei</a:t>
            </a:r>
            <a:r>
              <a:rPr lang="de-DE" sz="1200" dirty="0" smtClean="0">
                <a:solidFill>
                  <a:prstClr val="black"/>
                </a:solidFill>
                <a:latin typeface="Calibri"/>
              </a:rPr>
              <a:t> </a:t>
            </a:r>
            <a:r>
              <a:rPr lang="de-DE" sz="1200" dirty="0" err="1" smtClean="0">
                <a:solidFill>
                  <a:prstClr val="black"/>
                </a:solidFill>
                <a:latin typeface="Calibri"/>
              </a:rPr>
              <a:t>a.Br</a:t>
            </a:r>
            <a:r>
              <a:rPr lang="de-DE" sz="1200" dirty="0" smtClean="0">
                <a:solidFill>
                  <a:prstClr val="black"/>
                </a:solidFill>
                <a:latin typeface="Calibri"/>
              </a:rPr>
              <a:t>.</a:t>
            </a:r>
            <a:endParaRPr lang="de-DE" sz="1200" dirty="0">
              <a:solidFill>
                <a:prstClr val="black"/>
              </a:solidFill>
              <a:latin typeface="Calibri"/>
            </a:endParaRPr>
          </a:p>
        </p:txBody>
      </p:sp>
      <p:sp>
        <p:nvSpPr>
          <p:cNvPr id="7" name="Textfeld 6"/>
          <p:cNvSpPr txBox="1"/>
          <p:nvPr/>
        </p:nvSpPr>
        <p:spPr>
          <a:xfrm>
            <a:off x="5744071" y="2955390"/>
            <a:ext cx="2333067" cy="646331"/>
          </a:xfrm>
          <a:prstGeom prst="rect">
            <a:avLst/>
          </a:prstGeom>
          <a:noFill/>
        </p:spPr>
        <p:txBody>
          <a:bodyPr wrap="square" rtlCol="0">
            <a:spAutoFit/>
          </a:bodyPr>
          <a:lstStyle/>
          <a:p>
            <a:pPr algn="ctr" defTabSz="457200"/>
            <a:r>
              <a:rPr lang="de-DE" sz="1200" b="1" dirty="0" smtClean="0">
                <a:solidFill>
                  <a:prstClr val="black"/>
                </a:solidFill>
                <a:latin typeface="Calibri"/>
              </a:rPr>
              <a:t>Peter Paul Steinringer</a:t>
            </a:r>
          </a:p>
          <a:p>
            <a:pPr algn="ctr" defTabSz="457200"/>
            <a:r>
              <a:rPr lang="de-DE" sz="1200" dirty="0" smtClean="0">
                <a:solidFill>
                  <a:prstClr val="black"/>
                </a:solidFill>
                <a:latin typeface="Calibri"/>
              </a:rPr>
              <a:t>Direktor des Realgymnasiums der Ursulinen in Innsbruck</a:t>
            </a:r>
            <a:endParaRPr lang="de-DE" sz="1200" dirty="0">
              <a:solidFill>
                <a:prstClr val="black"/>
              </a:solidFill>
              <a:latin typeface="Calibri"/>
            </a:endParaRPr>
          </a:p>
        </p:txBody>
      </p:sp>
      <p:pic>
        <p:nvPicPr>
          <p:cNvPr id="8" name="Bild 7" descr="Schule-Bildung_Steinringer Peter Paul.jpg"/>
          <p:cNvPicPr>
            <a:picLocks noChangeAspect="1"/>
          </p:cNvPicPr>
          <p:nvPr/>
        </p:nvPicPr>
        <p:blipFill rotWithShape="1">
          <a:blip r:embed="rId4">
            <a:extLst>
              <a:ext uri="{28A0092B-C50C-407E-A947-70E740481C1C}">
                <a14:useLocalDpi xmlns:a14="http://schemas.microsoft.com/office/drawing/2010/main" val="0"/>
              </a:ext>
            </a:extLst>
          </a:blip>
          <a:srcRect r="33199"/>
          <a:stretch/>
        </p:blipFill>
        <p:spPr>
          <a:xfrm>
            <a:off x="6012845" y="869102"/>
            <a:ext cx="1813249" cy="2033176"/>
          </a:xfrm>
          <a:prstGeom prst="rect">
            <a:avLst/>
          </a:prstGeom>
        </p:spPr>
      </p:pic>
      <p:sp>
        <p:nvSpPr>
          <p:cNvPr id="9" name="Textfeld 8"/>
          <p:cNvSpPr txBox="1"/>
          <p:nvPr/>
        </p:nvSpPr>
        <p:spPr>
          <a:xfrm>
            <a:off x="649693" y="4512560"/>
            <a:ext cx="2436443" cy="1107996"/>
          </a:xfrm>
          <a:prstGeom prst="rect">
            <a:avLst/>
          </a:prstGeom>
          <a:noFill/>
        </p:spPr>
        <p:txBody>
          <a:bodyPr wrap="square" rtlCol="0">
            <a:spAutoFit/>
          </a:bodyPr>
          <a:lstStyle/>
          <a:p>
            <a:pPr algn="ctr" defTabSz="457200"/>
            <a:endParaRPr lang="de-DE" b="1" dirty="0" smtClean="0">
              <a:solidFill>
                <a:prstClr val="black"/>
              </a:solidFill>
              <a:latin typeface="Calibri"/>
            </a:endParaRPr>
          </a:p>
          <a:p>
            <a:pPr algn="ctr" defTabSz="457200"/>
            <a:r>
              <a:rPr lang="de-DE" sz="2400" dirty="0"/>
              <a:t>Superiors in </a:t>
            </a:r>
            <a:r>
              <a:rPr lang="de-DE" sz="2400" dirty="0" err="1"/>
              <a:t>Monastries</a:t>
            </a:r>
            <a:endParaRPr lang="de-DE" sz="2400" b="1" dirty="0">
              <a:solidFill>
                <a:prstClr val="black"/>
              </a:solidFill>
              <a:latin typeface="Calibri"/>
            </a:endParaRPr>
          </a:p>
        </p:txBody>
      </p:sp>
      <p:sp>
        <p:nvSpPr>
          <p:cNvPr id="10" name="Textfeld 9"/>
          <p:cNvSpPr txBox="1"/>
          <p:nvPr/>
        </p:nvSpPr>
        <p:spPr>
          <a:xfrm>
            <a:off x="3071371" y="6040345"/>
            <a:ext cx="2155874" cy="646331"/>
          </a:xfrm>
          <a:prstGeom prst="rect">
            <a:avLst/>
          </a:prstGeom>
          <a:noFill/>
        </p:spPr>
        <p:txBody>
          <a:bodyPr wrap="square" rtlCol="0">
            <a:spAutoFit/>
          </a:bodyPr>
          <a:lstStyle/>
          <a:p>
            <a:pPr algn="ctr" defTabSz="457200"/>
            <a:r>
              <a:rPr lang="de-DE" sz="1200" b="1" dirty="0" smtClean="0">
                <a:solidFill>
                  <a:prstClr val="black"/>
                </a:solidFill>
                <a:latin typeface="Calibri"/>
              </a:rPr>
              <a:t>Wolfgang Thienen</a:t>
            </a:r>
          </a:p>
          <a:p>
            <a:pPr algn="ctr" defTabSz="457200"/>
            <a:r>
              <a:rPr lang="de-DE" sz="1200" dirty="0" smtClean="0">
                <a:solidFill>
                  <a:prstClr val="black"/>
                </a:solidFill>
                <a:latin typeface="Calibri"/>
              </a:rPr>
              <a:t>Guardian im Kapuzinerkloster Innsbruck</a:t>
            </a:r>
            <a:endParaRPr lang="de-DE" sz="1200" dirty="0">
              <a:solidFill>
                <a:prstClr val="black"/>
              </a:solidFill>
              <a:latin typeface="Calibri"/>
            </a:endParaRPr>
          </a:p>
        </p:txBody>
      </p:sp>
      <p:pic>
        <p:nvPicPr>
          <p:cNvPr id="11" name="Bild 10" descr="Ordensgemeinschaften_Thienen Wolfgang.jpg"/>
          <p:cNvPicPr>
            <a:picLocks noChangeAspect="1"/>
          </p:cNvPicPr>
          <p:nvPr/>
        </p:nvPicPr>
        <p:blipFill rotWithShape="1">
          <a:blip r:embed="rId5">
            <a:extLst>
              <a:ext uri="{28A0092B-C50C-407E-A947-70E740481C1C}">
                <a14:useLocalDpi xmlns:a14="http://schemas.microsoft.com/office/drawing/2010/main" val="0"/>
              </a:ext>
            </a:extLst>
          </a:blip>
          <a:srcRect r="18033"/>
          <a:stretch/>
        </p:blipFill>
        <p:spPr>
          <a:xfrm>
            <a:off x="3322393" y="4512560"/>
            <a:ext cx="1698120" cy="1545290"/>
          </a:xfrm>
          <a:prstGeom prst="rect">
            <a:avLst/>
          </a:prstGeom>
        </p:spPr>
      </p:pic>
      <p:sp>
        <p:nvSpPr>
          <p:cNvPr id="12" name="Textfeld 11"/>
          <p:cNvSpPr txBox="1"/>
          <p:nvPr/>
        </p:nvSpPr>
        <p:spPr>
          <a:xfrm>
            <a:off x="5703354" y="6187890"/>
            <a:ext cx="2175631" cy="461665"/>
          </a:xfrm>
          <a:prstGeom prst="rect">
            <a:avLst/>
          </a:prstGeom>
          <a:noFill/>
        </p:spPr>
        <p:txBody>
          <a:bodyPr wrap="square" rtlCol="0">
            <a:spAutoFit/>
          </a:bodyPr>
          <a:lstStyle/>
          <a:p>
            <a:pPr algn="ctr" defTabSz="457200"/>
            <a:r>
              <a:rPr lang="de-DE" sz="1200" b="1" dirty="0" smtClean="0">
                <a:solidFill>
                  <a:prstClr val="black"/>
                </a:solidFill>
                <a:latin typeface="Calibri"/>
              </a:rPr>
              <a:t>Anselm Zeller</a:t>
            </a:r>
          </a:p>
          <a:p>
            <a:pPr algn="ctr" defTabSz="457200"/>
            <a:r>
              <a:rPr lang="de-DE" sz="1200" dirty="0" smtClean="0">
                <a:solidFill>
                  <a:prstClr val="black"/>
                </a:solidFill>
                <a:latin typeface="Calibri"/>
              </a:rPr>
              <a:t>OSB und Abt von Stift </a:t>
            </a:r>
            <a:r>
              <a:rPr lang="de-DE" sz="1200" dirty="0" err="1" smtClean="0">
                <a:solidFill>
                  <a:prstClr val="black"/>
                </a:solidFill>
                <a:latin typeface="Calibri"/>
              </a:rPr>
              <a:t>Fiecht</a:t>
            </a:r>
            <a:endParaRPr lang="de-DE" sz="1200" dirty="0">
              <a:solidFill>
                <a:prstClr val="black"/>
              </a:solidFill>
              <a:latin typeface="Calibri"/>
            </a:endParaRPr>
          </a:p>
        </p:txBody>
      </p:sp>
      <p:pic>
        <p:nvPicPr>
          <p:cNvPr id="13" name="Bild 12" descr="Ordensgemeinschaften_Zeller Anselm.jpg"/>
          <p:cNvPicPr>
            <a:picLocks noChangeAspect="1"/>
          </p:cNvPicPr>
          <p:nvPr/>
        </p:nvPicPr>
        <p:blipFill rotWithShape="1">
          <a:blip r:embed="rId6">
            <a:extLst>
              <a:ext uri="{28A0092B-C50C-407E-A947-70E740481C1C}">
                <a14:useLocalDpi xmlns:a14="http://schemas.microsoft.com/office/drawing/2010/main" val="0"/>
              </a:ext>
            </a:extLst>
          </a:blip>
          <a:srcRect r="19473"/>
          <a:stretch/>
        </p:blipFill>
        <p:spPr>
          <a:xfrm>
            <a:off x="5684991" y="4124565"/>
            <a:ext cx="2253058" cy="2095733"/>
          </a:xfrm>
          <a:prstGeom prst="rect">
            <a:avLst/>
          </a:prstGeom>
        </p:spPr>
      </p:pic>
      <p:sp>
        <p:nvSpPr>
          <p:cNvPr id="14" name="Textfeld 13"/>
          <p:cNvSpPr txBox="1"/>
          <p:nvPr/>
        </p:nvSpPr>
        <p:spPr>
          <a:xfrm>
            <a:off x="1284095" y="5883934"/>
            <a:ext cx="1860551" cy="369332"/>
          </a:xfrm>
          <a:prstGeom prst="rect">
            <a:avLst/>
          </a:prstGeom>
          <a:noFill/>
        </p:spPr>
        <p:txBody>
          <a:bodyPr wrap="square" rtlCol="0">
            <a:spAutoFit/>
          </a:bodyPr>
          <a:lstStyle/>
          <a:p>
            <a:pPr defTabSz="457200"/>
            <a:r>
              <a:rPr lang="de-DE" b="1" dirty="0" err="1" smtClean="0">
                <a:solidFill>
                  <a:prstClr val="black"/>
                </a:solidFill>
                <a:latin typeface="Calibri"/>
              </a:rPr>
              <a:t>One</a:t>
            </a:r>
            <a:r>
              <a:rPr lang="de-DE" b="1" dirty="0" smtClean="0">
                <a:solidFill>
                  <a:prstClr val="black"/>
                </a:solidFill>
                <a:latin typeface="Calibri"/>
              </a:rPr>
              <a:t> </a:t>
            </a:r>
            <a:r>
              <a:rPr lang="de-DE" b="1" dirty="0" err="1" smtClean="0">
                <a:solidFill>
                  <a:prstClr val="black"/>
                </a:solidFill>
                <a:latin typeface="Calibri"/>
              </a:rPr>
              <a:t>died</a:t>
            </a:r>
            <a:r>
              <a:rPr lang="de-DE" b="1" dirty="0" smtClean="0">
                <a:solidFill>
                  <a:prstClr val="black"/>
                </a:solidFill>
                <a:latin typeface="Calibri"/>
              </a:rPr>
              <a:t> !!!</a:t>
            </a:r>
            <a:endParaRPr lang="de-DE" b="1" dirty="0">
              <a:solidFill>
                <a:prstClr val="black"/>
              </a:solidFill>
              <a:latin typeface="Calibri"/>
            </a:endParaRPr>
          </a:p>
        </p:txBody>
      </p:sp>
      <p:pic>
        <p:nvPicPr>
          <p:cNvPr id="15" name="Bild 14" descr="Schule-Bildung_Springsguth Siegfried.jpg"/>
          <p:cNvPicPr>
            <a:picLocks noChangeAspect="1"/>
          </p:cNvPicPr>
          <p:nvPr/>
        </p:nvPicPr>
        <p:blipFill rotWithShape="1">
          <a:blip r:embed="rId7">
            <a:extLst>
              <a:ext uri="{28A0092B-C50C-407E-A947-70E740481C1C}">
                <a14:useLocalDpi xmlns:a14="http://schemas.microsoft.com/office/drawing/2010/main" val="0"/>
              </a:ext>
            </a:extLst>
          </a:blip>
          <a:srcRect l="34412"/>
          <a:stretch/>
        </p:blipFill>
        <p:spPr>
          <a:xfrm>
            <a:off x="3435763" y="869102"/>
            <a:ext cx="1658588" cy="2402380"/>
          </a:xfrm>
          <a:prstGeom prst="rect">
            <a:avLst/>
          </a:prstGeom>
        </p:spPr>
      </p:pic>
      <p:sp>
        <p:nvSpPr>
          <p:cNvPr id="16" name="Foliennummernplatzhalter 15"/>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12</a:t>
            </a:fld>
            <a:endParaRPr lang="de-DE">
              <a:solidFill>
                <a:prstClr val="black">
                  <a:tint val="75000"/>
                </a:prstClr>
              </a:solidFill>
              <a:latin typeface="Calibri"/>
            </a:endParaRPr>
          </a:p>
        </p:txBody>
      </p:sp>
    </p:spTree>
    <p:extLst>
      <p:ext uri="{BB962C8B-B14F-4D97-AF65-F5344CB8AC3E}">
        <p14:creationId xmlns:p14="http://schemas.microsoft.com/office/powerpoint/2010/main" val="36787571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625" y="142383"/>
            <a:ext cx="7315200" cy="1154097"/>
          </a:xfrm>
        </p:spPr>
        <p:txBody>
          <a:bodyPr/>
          <a:lstStyle/>
          <a:p>
            <a:r>
              <a:rPr lang="de-DE" dirty="0" err="1" smtClean="0"/>
              <a:t>Questions</a:t>
            </a:r>
            <a:endParaRPr lang="de-DE" dirty="0"/>
          </a:p>
        </p:txBody>
      </p:sp>
      <p:sp>
        <p:nvSpPr>
          <p:cNvPr id="3" name="Inhaltsplatzhalter 2"/>
          <p:cNvSpPr>
            <a:spLocks noGrp="1"/>
          </p:cNvSpPr>
          <p:nvPr>
            <p:ph idx="1"/>
          </p:nvPr>
        </p:nvSpPr>
        <p:spPr>
          <a:xfrm>
            <a:off x="390795" y="1589605"/>
            <a:ext cx="8524223" cy="5005800"/>
          </a:xfrm>
        </p:spPr>
        <p:txBody>
          <a:bodyPr>
            <a:normAutofit/>
          </a:bodyPr>
          <a:lstStyle/>
          <a:p>
            <a:r>
              <a:rPr lang="en-US" sz="2200" dirty="0" smtClean="0"/>
              <a:t>What </a:t>
            </a:r>
            <a:r>
              <a:rPr lang="en-US" sz="2200" dirty="0"/>
              <a:t>is the leading metaphor for your understanding of leading?</a:t>
            </a:r>
            <a:endParaRPr lang="de-AT" sz="2200" dirty="0"/>
          </a:p>
          <a:p>
            <a:r>
              <a:rPr lang="en-US" sz="2200" dirty="0" smtClean="0"/>
              <a:t>In </a:t>
            </a:r>
            <a:r>
              <a:rPr lang="en-US" sz="2200" dirty="0"/>
              <a:t>what context is your leading experience and how does this context influence your understanding and practicing of leading?</a:t>
            </a:r>
            <a:endParaRPr lang="de-AT" sz="2200" dirty="0"/>
          </a:p>
          <a:p>
            <a:r>
              <a:rPr lang="en-US" sz="2200" dirty="0" smtClean="0"/>
              <a:t>Where </a:t>
            </a:r>
            <a:r>
              <a:rPr lang="en-US" sz="2200" dirty="0"/>
              <a:t>and when do you encounter yourself most intensively as a leader (please give examples)?</a:t>
            </a:r>
            <a:endParaRPr lang="de-AT" sz="2200" dirty="0"/>
          </a:p>
          <a:p>
            <a:r>
              <a:rPr lang="en-US" sz="2200" dirty="0" smtClean="0"/>
              <a:t>Where </a:t>
            </a:r>
            <a:r>
              <a:rPr lang="en-US" sz="2200" dirty="0"/>
              <a:t>do you most experience your passion for leading and where do you most experience your burden of leading?</a:t>
            </a:r>
            <a:endParaRPr lang="de-AT" sz="2200" dirty="0"/>
          </a:p>
          <a:p>
            <a:r>
              <a:rPr lang="en-US" sz="2200" dirty="0" smtClean="0"/>
              <a:t>Where </a:t>
            </a:r>
            <a:r>
              <a:rPr lang="en-US" sz="2200" dirty="0"/>
              <a:t>are typical conflict areas and borders of your leadership?</a:t>
            </a:r>
            <a:endParaRPr lang="de-AT" sz="2200" dirty="0"/>
          </a:p>
          <a:p>
            <a:r>
              <a:rPr lang="en-US" sz="2200" dirty="0" smtClean="0"/>
              <a:t>What </a:t>
            </a:r>
            <a:r>
              <a:rPr lang="en-US" sz="2200" dirty="0"/>
              <a:t>are the (spiritual, theological, practical....) resources in your leadership?</a:t>
            </a:r>
            <a:endParaRPr lang="de-AT" sz="2200" dirty="0"/>
          </a:p>
          <a:p>
            <a:r>
              <a:rPr lang="en-US" sz="2200" dirty="0" smtClean="0"/>
              <a:t>What </a:t>
            </a:r>
            <a:r>
              <a:rPr lang="en-US" sz="2200" dirty="0"/>
              <a:t>future prospects do you see in your own leadership and in that of the church?</a:t>
            </a:r>
            <a:endParaRPr lang="de-AT" sz="2200" dirty="0"/>
          </a:p>
          <a:p>
            <a:r>
              <a:rPr lang="en-US" sz="2200" dirty="0" smtClean="0"/>
              <a:t>What </a:t>
            </a:r>
            <a:r>
              <a:rPr lang="en-US" sz="2200" dirty="0"/>
              <a:t>for me is important in the future?</a:t>
            </a:r>
            <a:endParaRPr lang="de-AT" sz="2200" dirty="0"/>
          </a:p>
          <a:p>
            <a:endParaRPr lang="de-DE" dirty="0"/>
          </a:p>
        </p:txBody>
      </p:sp>
      <p:sp>
        <p:nvSpPr>
          <p:cNvPr id="5" name="Foliennummernplatzhalter 4"/>
          <p:cNvSpPr>
            <a:spLocks noGrp="1"/>
          </p:cNvSpPr>
          <p:nvPr>
            <p:ph type="sldNum" sz="quarter" idx="12"/>
          </p:nvPr>
        </p:nvSpPr>
        <p:spPr/>
        <p:txBody>
          <a:bodyPr/>
          <a:lstStyle/>
          <a:p>
            <a:fld id="{CE8079A4-7AA8-4A4F-87E2-7781EC5097DD}" type="slidenum">
              <a:rPr lang="en-US" smtClean="0"/>
              <a:pPr/>
              <a:t>13</a:t>
            </a:fld>
            <a:endParaRPr lang="en-US"/>
          </a:p>
        </p:txBody>
      </p:sp>
    </p:spTree>
    <p:extLst>
      <p:ext uri="{BB962C8B-B14F-4D97-AF65-F5344CB8AC3E}">
        <p14:creationId xmlns:p14="http://schemas.microsoft.com/office/powerpoint/2010/main" val="1484367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463838"/>
            <a:ext cx="7315200" cy="2444903"/>
          </a:xfrm>
        </p:spPr>
        <p:txBody>
          <a:bodyPr>
            <a:normAutofit fontScale="90000"/>
          </a:bodyPr>
          <a:lstStyle/>
          <a:p>
            <a:pPr algn="ctr"/>
            <a:r>
              <a:rPr lang="en-US" dirty="0"/>
              <a:t>3. Re-reading our </a:t>
            </a:r>
            <a:r>
              <a:rPr lang="en-US" dirty="0" smtClean="0"/>
              <a:t>Study </a:t>
            </a:r>
            <a:r>
              <a:rPr lang="en-US" dirty="0"/>
              <a:t>in the </a:t>
            </a:r>
            <a:r>
              <a:rPr lang="en-US" dirty="0" smtClean="0"/>
              <a:t>Perspective </a:t>
            </a:r>
            <a:r>
              <a:rPr lang="en-US" dirty="0"/>
              <a:t>of "Religious/Theological Authority in a Digital World." </a:t>
            </a:r>
            <a:r>
              <a:rPr lang="de-AT" dirty="0"/>
              <a:t/>
            </a:r>
            <a:br>
              <a:rPr lang="de-AT" dirty="0"/>
            </a:br>
            <a:endParaRPr lang="de-DE" dirty="0"/>
          </a:p>
        </p:txBody>
      </p:sp>
      <p:sp>
        <p:nvSpPr>
          <p:cNvPr id="4" name="Foliennummernplatzhalter 3"/>
          <p:cNvSpPr>
            <a:spLocks noGrp="1"/>
          </p:cNvSpPr>
          <p:nvPr>
            <p:ph type="sldNum" sz="quarter" idx="12"/>
          </p:nvPr>
        </p:nvSpPr>
        <p:spPr/>
        <p:txBody>
          <a:bodyPr/>
          <a:lstStyle/>
          <a:p>
            <a:fld id="{CE8079A4-7AA8-4A4F-87E2-7781EC5097DD}" type="slidenum">
              <a:rPr lang="en-US" smtClean="0"/>
              <a:pPr/>
              <a:t>14</a:t>
            </a:fld>
            <a:endParaRPr lang="en-US"/>
          </a:p>
        </p:txBody>
      </p:sp>
    </p:spTree>
    <p:extLst>
      <p:ext uri="{BB962C8B-B14F-4D97-AF65-F5344CB8AC3E}">
        <p14:creationId xmlns:p14="http://schemas.microsoft.com/office/powerpoint/2010/main" val="22257390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1380" y="978464"/>
            <a:ext cx="7315200" cy="1154097"/>
          </a:xfrm>
        </p:spPr>
        <p:txBody>
          <a:bodyPr>
            <a:normAutofit fontScale="90000"/>
          </a:bodyPr>
          <a:lstStyle/>
          <a:p>
            <a:pPr algn="ctr"/>
            <a:r>
              <a:rPr lang="en-US" dirty="0"/>
              <a:t>3.1.    Authority between </a:t>
            </a:r>
            <a:r>
              <a:rPr lang="en-US" dirty="0" smtClean="0"/>
              <a:t>Ministry</a:t>
            </a:r>
            <a:r>
              <a:rPr lang="en-US" dirty="0"/>
              <a:t>, </a:t>
            </a:r>
            <a:r>
              <a:rPr lang="en-US" dirty="0" smtClean="0"/>
              <a:t>Leadership</a:t>
            </a:r>
            <a:r>
              <a:rPr lang="en-US" dirty="0"/>
              <a:t>, </a:t>
            </a:r>
            <a:r>
              <a:rPr lang="en-US" dirty="0" smtClean="0"/>
              <a:t>Power </a:t>
            </a:r>
            <a:r>
              <a:rPr lang="en-US" dirty="0"/>
              <a:t>and R</a:t>
            </a:r>
            <a:r>
              <a:rPr lang="en-US" dirty="0" smtClean="0"/>
              <a:t>ole</a:t>
            </a:r>
            <a:endParaRPr lang="de-DE" dirty="0"/>
          </a:p>
        </p:txBody>
      </p:sp>
      <p:pic>
        <p:nvPicPr>
          <p:cNvPr id="4" name="Inhaltsplatzhalter 3" descr="Priesterweihe2.jpg"/>
          <p:cNvPicPr>
            <a:picLocks noGrp="1" noChangeAspect="1"/>
          </p:cNvPicPr>
          <p:nvPr>
            <p:ph idx="1"/>
          </p:nvPr>
        </p:nvPicPr>
        <p:blipFill>
          <a:blip r:embed="rId3">
            <a:extLst>
              <a:ext uri="{28A0092B-C50C-407E-A947-70E740481C1C}">
                <a14:useLocalDpi xmlns:a14="http://schemas.microsoft.com/office/drawing/2010/main" val="0"/>
              </a:ext>
            </a:extLst>
          </a:blip>
          <a:srcRect l="-14585" r="-14585"/>
          <a:stretch>
            <a:fillRect/>
          </a:stretch>
        </p:blipFill>
        <p:spPr>
          <a:xfrm>
            <a:off x="914400" y="2769833"/>
            <a:ext cx="8449084" cy="4088167"/>
          </a:xfrm>
        </p:spPr>
      </p:pic>
      <p:sp>
        <p:nvSpPr>
          <p:cNvPr id="5" name="Foliennummernplatzhalter 4"/>
          <p:cNvSpPr>
            <a:spLocks noGrp="1"/>
          </p:cNvSpPr>
          <p:nvPr>
            <p:ph type="sldNum" sz="quarter" idx="12"/>
          </p:nvPr>
        </p:nvSpPr>
        <p:spPr/>
        <p:txBody>
          <a:bodyPr/>
          <a:lstStyle/>
          <a:p>
            <a:fld id="{CE8079A4-7AA8-4A4F-87E2-7781EC5097DD}" type="slidenum">
              <a:rPr lang="en-US" smtClean="0"/>
              <a:pPr/>
              <a:t>15</a:t>
            </a:fld>
            <a:endParaRPr lang="en-US"/>
          </a:p>
        </p:txBody>
      </p:sp>
    </p:spTree>
    <p:extLst>
      <p:ext uri="{BB962C8B-B14F-4D97-AF65-F5344CB8AC3E}">
        <p14:creationId xmlns:p14="http://schemas.microsoft.com/office/powerpoint/2010/main" val="27269099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196815"/>
            <a:ext cx="7315200" cy="1154097"/>
          </a:xfrm>
        </p:spPr>
        <p:txBody>
          <a:bodyPr>
            <a:normAutofit fontScale="90000"/>
          </a:bodyPr>
          <a:lstStyle/>
          <a:p>
            <a:r>
              <a:rPr lang="de-DE" dirty="0" smtClean="0"/>
              <a:t>Niclas </a:t>
            </a:r>
            <a:r>
              <a:rPr lang="de-DE" dirty="0" err="1" smtClean="0"/>
              <a:t>Luhmann‘s</a:t>
            </a:r>
            <a:r>
              <a:rPr lang="de-DE" dirty="0" smtClean="0"/>
              <a:t> System </a:t>
            </a:r>
            <a:r>
              <a:rPr lang="de-DE" dirty="0" err="1" smtClean="0"/>
              <a:t>Theory</a:t>
            </a:r>
            <a:endParaRPr lang="de-DE" dirty="0"/>
          </a:p>
        </p:txBody>
      </p:sp>
      <p:pic>
        <p:nvPicPr>
          <p:cNvPr id="5" name="Inhaltsplatzhalter 4"/>
          <p:cNvPicPr>
            <a:picLocks noGrp="1" noChangeAspect="1"/>
          </p:cNvPicPr>
          <p:nvPr>
            <p:ph sz="quarter" idx="13"/>
          </p:nvPr>
        </p:nvPicPr>
        <p:blipFill>
          <a:blip r:embed="rId3"/>
          <a:srcRect l="17593" r="17593"/>
          <a:stretch>
            <a:fillRect/>
          </a:stretch>
        </p:blipFill>
        <p:spPr/>
      </p:pic>
      <p:sp>
        <p:nvSpPr>
          <p:cNvPr id="4" name="Inhaltsplatzhalter 3"/>
          <p:cNvSpPr>
            <a:spLocks noGrp="1"/>
          </p:cNvSpPr>
          <p:nvPr>
            <p:ph sz="quarter" idx="14"/>
          </p:nvPr>
        </p:nvSpPr>
        <p:spPr/>
        <p:txBody>
          <a:bodyPr>
            <a:normAutofit fontScale="92500" lnSpcReduction="20000"/>
          </a:bodyPr>
          <a:lstStyle/>
          <a:p>
            <a:r>
              <a:rPr lang="en-US" dirty="0"/>
              <a:t>T</a:t>
            </a:r>
            <a:r>
              <a:rPr lang="en-US" dirty="0" smtClean="0"/>
              <a:t>he </a:t>
            </a:r>
            <a:r>
              <a:rPr lang="en-US" dirty="0"/>
              <a:t>power of roles is </a:t>
            </a:r>
            <a:r>
              <a:rPr lang="en-US" dirty="0" smtClean="0"/>
              <a:t>apparent.</a:t>
            </a:r>
          </a:p>
          <a:p>
            <a:r>
              <a:rPr lang="de-AT" dirty="0" smtClean="0"/>
              <a:t> </a:t>
            </a:r>
            <a:r>
              <a:rPr lang="en-US" dirty="0"/>
              <a:t>A</a:t>
            </a:r>
            <a:r>
              <a:rPr lang="en-US" dirty="0" smtClean="0"/>
              <a:t> </a:t>
            </a:r>
            <a:r>
              <a:rPr lang="en-US" dirty="0"/>
              <a:t>system is viewable by the communication of decisions that are made by the decision </a:t>
            </a:r>
            <a:r>
              <a:rPr lang="en-US" dirty="0" smtClean="0"/>
              <a:t>makers.</a:t>
            </a:r>
            <a:r>
              <a:rPr lang="de-AT" dirty="0" smtClean="0"/>
              <a:t> </a:t>
            </a:r>
          </a:p>
          <a:p>
            <a:r>
              <a:rPr lang="en-US" dirty="0"/>
              <a:t>I</a:t>
            </a:r>
            <a:r>
              <a:rPr lang="en-US" dirty="0" smtClean="0"/>
              <a:t>nstead </a:t>
            </a:r>
            <a:r>
              <a:rPr lang="en-US" dirty="0"/>
              <a:t>of seeing the person in that </a:t>
            </a:r>
            <a:r>
              <a:rPr lang="en-US" dirty="0" smtClean="0"/>
              <a:t>role, see them as </a:t>
            </a:r>
            <a:r>
              <a:rPr lang="en-US" dirty="0"/>
              <a:t>an </a:t>
            </a:r>
            <a:r>
              <a:rPr lang="en-US" dirty="0" smtClean="0"/>
              <a:t>individual.</a:t>
            </a:r>
            <a:r>
              <a:rPr lang="de-AT" dirty="0" smtClean="0"/>
              <a:t> </a:t>
            </a:r>
          </a:p>
          <a:p>
            <a:r>
              <a:rPr lang="en-US" dirty="0" smtClean="0"/>
              <a:t>Religions are </a:t>
            </a:r>
            <a:r>
              <a:rPr lang="en-US" dirty="0"/>
              <a:t>characterized by the decision-making authorities operating in their specific roles.</a:t>
            </a:r>
            <a:r>
              <a:rPr lang="de-AT" dirty="0"/>
              <a:t> </a:t>
            </a:r>
            <a:endParaRPr lang="de-DE" dirty="0"/>
          </a:p>
        </p:txBody>
      </p:sp>
      <p:sp>
        <p:nvSpPr>
          <p:cNvPr id="6" name="Foliennummernplatzhalter 5"/>
          <p:cNvSpPr>
            <a:spLocks noGrp="1"/>
          </p:cNvSpPr>
          <p:nvPr>
            <p:ph type="sldNum" sz="quarter" idx="12"/>
          </p:nvPr>
        </p:nvSpPr>
        <p:spPr/>
        <p:txBody>
          <a:bodyPr/>
          <a:lstStyle/>
          <a:p>
            <a:fld id="{CE8079A4-7AA8-4A4F-87E2-7781EC5097DD}" type="slidenum">
              <a:rPr lang="en-US" smtClean="0"/>
              <a:pPr/>
              <a:t>16</a:t>
            </a:fld>
            <a:endParaRPr lang="en-US"/>
          </a:p>
        </p:txBody>
      </p:sp>
    </p:spTree>
    <p:extLst>
      <p:ext uri="{BB962C8B-B14F-4D97-AF65-F5344CB8AC3E}">
        <p14:creationId xmlns:p14="http://schemas.microsoft.com/office/powerpoint/2010/main" val="27906096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017025"/>
            <a:ext cx="7315200" cy="1154097"/>
          </a:xfrm>
        </p:spPr>
        <p:txBody>
          <a:bodyPr>
            <a:normAutofit fontScale="90000"/>
          </a:bodyPr>
          <a:lstStyle/>
          <a:p>
            <a:pPr algn="ctr"/>
            <a:r>
              <a:rPr lang="en-US" dirty="0" smtClean="0"/>
              <a:t>Irritating Leadership </a:t>
            </a:r>
            <a:r>
              <a:rPr lang="en-US" dirty="0"/>
              <a:t>of Pope </a:t>
            </a:r>
            <a:r>
              <a:rPr lang="en-US" dirty="0" smtClean="0"/>
              <a:t>Francis?</a:t>
            </a:r>
            <a:r>
              <a:rPr lang="de-AT" dirty="0" smtClean="0"/>
              <a:t> </a:t>
            </a:r>
            <a:endParaRPr lang="de-DE" dirty="0"/>
          </a:p>
        </p:txBody>
      </p:sp>
      <p:pic>
        <p:nvPicPr>
          <p:cNvPr id="5" name="Inhaltsplatzhalter 4"/>
          <p:cNvPicPr>
            <a:picLocks noGrp="1" noChangeAspect="1"/>
          </p:cNvPicPr>
          <p:nvPr>
            <p:ph sz="quarter" idx="13"/>
          </p:nvPr>
        </p:nvPicPr>
        <p:blipFill>
          <a:blip r:embed="rId3"/>
          <a:srcRect l="22105" r="22105"/>
          <a:stretch>
            <a:fillRect/>
          </a:stretch>
        </p:blipFill>
        <p:spPr/>
      </p:pic>
      <p:sp>
        <p:nvSpPr>
          <p:cNvPr id="4" name="Inhaltsplatzhalter 3"/>
          <p:cNvSpPr>
            <a:spLocks noGrp="1"/>
          </p:cNvSpPr>
          <p:nvPr>
            <p:ph sz="quarter" idx="14"/>
          </p:nvPr>
        </p:nvSpPr>
        <p:spPr/>
        <p:txBody>
          <a:bodyPr>
            <a:normAutofit/>
          </a:bodyPr>
          <a:lstStyle/>
          <a:p>
            <a:pPr marL="45720" indent="0">
              <a:buNone/>
            </a:pPr>
            <a:r>
              <a:rPr lang="en-US" dirty="0"/>
              <a:t>"The Roman </a:t>
            </a:r>
            <a:r>
              <a:rPr lang="en-US" dirty="0" err="1"/>
              <a:t>Pontifex</a:t>
            </a:r>
            <a:r>
              <a:rPr lang="en-US" dirty="0"/>
              <a:t> obtains full and supreme power in the Church by his acceptance of legitimate election together with episcopal consecration. Therefore, a person elected to the supreme pontificate who is marked with episcopal character obtains this power from </a:t>
            </a:r>
            <a:r>
              <a:rPr lang="en-US" dirty="0" smtClean="0"/>
              <a:t>the </a:t>
            </a:r>
            <a:r>
              <a:rPr lang="en-US" dirty="0"/>
              <a:t>moment of acceptance."</a:t>
            </a:r>
            <a:r>
              <a:rPr lang="de-AT" dirty="0"/>
              <a:t> </a:t>
            </a:r>
            <a:r>
              <a:rPr lang="de-AT" dirty="0" smtClean="0"/>
              <a:t>(Can 332)</a:t>
            </a:r>
            <a:endParaRPr lang="de-DE" dirty="0"/>
          </a:p>
        </p:txBody>
      </p:sp>
      <p:sp>
        <p:nvSpPr>
          <p:cNvPr id="6" name="Foliennummernplatzhalter 5"/>
          <p:cNvSpPr>
            <a:spLocks noGrp="1"/>
          </p:cNvSpPr>
          <p:nvPr>
            <p:ph type="sldNum" sz="quarter" idx="12"/>
          </p:nvPr>
        </p:nvSpPr>
        <p:spPr/>
        <p:txBody>
          <a:bodyPr/>
          <a:lstStyle/>
          <a:p>
            <a:fld id="{CE8079A4-7AA8-4A4F-87E2-7781EC5097DD}" type="slidenum">
              <a:rPr lang="en-US" smtClean="0"/>
              <a:pPr/>
              <a:t>17</a:t>
            </a:fld>
            <a:endParaRPr lang="en-US"/>
          </a:p>
        </p:txBody>
      </p:sp>
    </p:spTree>
    <p:extLst>
      <p:ext uri="{BB962C8B-B14F-4D97-AF65-F5344CB8AC3E}">
        <p14:creationId xmlns:p14="http://schemas.microsoft.com/office/powerpoint/2010/main" val="2231259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68" y="730593"/>
            <a:ext cx="7585932" cy="1968220"/>
          </a:xfrm>
        </p:spPr>
        <p:txBody>
          <a:bodyPr>
            <a:normAutofit fontScale="90000"/>
          </a:bodyPr>
          <a:lstStyle/>
          <a:p>
            <a:r>
              <a:rPr lang="en-US" dirty="0"/>
              <a:t>3.2. Participatory </a:t>
            </a:r>
            <a:r>
              <a:rPr lang="en-US" dirty="0" smtClean="0"/>
              <a:t>Leadership – </a:t>
            </a:r>
            <a:r>
              <a:rPr lang="en-US" dirty="0"/>
              <a:t>a w</a:t>
            </a:r>
            <a:r>
              <a:rPr lang="en-US" dirty="0" smtClean="0"/>
              <a:t>ay </a:t>
            </a:r>
            <a:r>
              <a:rPr lang="en-US" dirty="0"/>
              <a:t>to deal with a</a:t>
            </a:r>
            <a:r>
              <a:rPr lang="en-US" dirty="0" smtClean="0"/>
              <a:t>uthority </a:t>
            </a:r>
            <a:r>
              <a:rPr lang="en-US" dirty="0"/>
              <a:t>and p</a:t>
            </a:r>
            <a:r>
              <a:rPr lang="en-US" dirty="0" smtClean="0"/>
              <a:t>ower </a:t>
            </a:r>
            <a:r>
              <a:rPr lang="en-US" dirty="0"/>
              <a:t>in Churches and  Religions? </a:t>
            </a:r>
            <a:endParaRPr lang="de-DE" dirty="0"/>
          </a:p>
        </p:txBody>
      </p:sp>
      <p:sp>
        <p:nvSpPr>
          <p:cNvPr id="3" name="Inhaltsplatzhalter 2"/>
          <p:cNvSpPr>
            <a:spLocks noGrp="1"/>
          </p:cNvSpPr>
          <p:nvPr>
            <p:ph idx="1"/>
          </p:nvPr>
        </p:nvSpPr>
        <p:spPr>
          <a:xfrm>
            <a:off x="879608" y="2908993"/>
            <a:ext cx="7315200" cy="3539527"/>
          </a:xfrm>
        </p:spPr>
        <p:txBody>
          <a:bodyPr>
            <a:normAutofit lnSpcReduction="10000"/>
          </a:bodyPr>
          <a:lstStyle/>
          <a:p>
            <a:pPr marL="45720" indent="0">
              <a:buNone/>
            </a:pPr>
            <a:r>
              <a:rPr lang="en-US" sz="4400" dirty="0"/>
              <a:t>S</a:t>
            </a:r>
            <a:r>
              <a:rPr lang="en-US" sz="4400" dirty="0" smtClean="0"/>
              <a:t>pecific </a:t>
            </a:r>
            <a:r>
              <a:rPr lang="en-US" sz="4400" dirty="0"/>
              <a:t>characteristics:</a:t>
            </a:r>
            <a:endParaRPr lang="de-AT" sz="4400" dirty="0"/>
          </a:p>
          <a:p>
            <a:pPr lvl="0"/>
            <a:r>
              <a:rPr lang="en-US" sz="4400" dirty="0"/>
              <a:t>leading in front of</a:t>
            </a:r>
            <a:endParaRPr lang="de-AT" sz="4400" dirty="0"/>
          </a:p>
          <a:p>
            <a:pPr lvl="0"/>
            <a:r>
              <a:rPr lang="en-US" sz="4400" dirty="0"/>
              <a:t>leading for</a:t>
            </a:r>
            <a:endParaRPr lang="de-AT" sz="4400" dirty="0"/>
          </a:p>
          <a:p>
            <a:pPr lvl="0"/>
            <a:r>
              <a:rPr lang="en-US" sz="4400" dirty="0"/>
              <a:t>leading </a:t>
            </a:r>
            <a:r>
              <a:rPr lang="en-US" sz="4400" dirty="0" smtClean="0"/>
              <a:t>within (participatory)</a:t>
            </a:r>
            <a:endParaRPr lang="de-AT" sz="4400" dirty="0"/>
          </a:p>
          <a:p>
            <a:pPr marL="45720" indent="0">
              <a:buNone/>
            </a:pPr>
            <a:endParaRPr lang="de-DE" dirty="0"/>
          </a:p>
        </p:txBody>
      </p:sp>
      <p:sp>
        <p:nvSpPr>
          <p:cNvPr id="5" name="Foliennummernplatzhalter 4"/>
          <p:cNvSpPr>
            <a:spLocks noGrp="1"/>
          </p:cNvSpPr>
          <p:nvPr>
            <p:ph type="sldNum" sz="quarter" idx="12"/>
          </p:nvPr>
        </p:nvSpPr>
        <p:spPr/>
        <p:txBody>
          <a:bodyPr/>
          <a:lstStyle/>
          <a:p>
            <a:fld id="{CE8079A4-7AA8-4A4F-87E2-7781EC5097DD}" type="slidenum">
              <a:rPr lang="en-US" smtClean="0"/>
              <a:pPr/>
              <a:t>18</a:t>
            </a:fld>
            <a:endParaRPr lang="en-US"/>
          </a:p>
        </p:txBody>
      </p:sp>
    </p:spTree>
    <p:extLst>
      <p:ext uri="{BB962C8B-B14F-4D97-AF65-F5344CB8AC3E}">
        <p14:creationId xmlns:p14="http://schemas.microsoft.com/office/powerpoint/2010/main" val="332313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88692"/>
            <a:ext cx="7315200" cy="1154097"/>
          </a:xfrm>
        </p:spPr>
        <p:txBody>
          <a:bodyPr>
            <a:normAutofit/>
          </a:bodyPr>
          <a:lstStyle/>
          <a:p>
            <a:pPr lvl="0"/>
            <a:r>
              <a:rPr lang="en-US" sz="5400" dirty="0"/>
              <a:t>L</a:t>
            </a:r>
            <a:r>
              <a:rPr lang="en-US" sz="5400" dirty="0" smtClean="0"/>
              <a:t>eading </a:t>
            </a:r>
            <a:r>
              <a:rPr lang="en-US" sz="5400" dirty="0"/>
              <a:t>in front </a:t>
            </a:r>
            <a:r>
              <a:rPr lang="en-US" sz="5400" dirty="0" smtClean="0"/>
              <a:t>of…</a:t>
            </a:r>
            <a:endParaRPr lang="de-DE" sz="5400" dirty="0"/>
          </a:p>
        </p:txBody>
      </p:sp>
      <p:sp>
        <p:nvSpPr>
          <p:cNvPr id="5" name="Zierrahmen 4"/>
          <p:cNvSpPr/>
          <p:nvPr/>
        </p:nvSpPr>
        <p:spPr>
          <a:xfrm>
            <a:off x="3268703" y="2081382"/>
            <a:ext cx="2147708" cy="1338702"/>
          </a:xfrm>
          <a:prstGeom prst="plaqu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de-DE" sz="2400" dirty="0" err="1"/>
              <a:t>Authorised</a:t>
            </a:r>
            <a:endParaRPr lang="de-DE" sz="2400" dirty="0"/>
          </a:p>
          <a:p>
            <a:pPr lvl="0" algn="ctr"/>
            <a:r>
              <a:rPr lang="de-DE" sz="2400" dirty="0" smtClean="0"/>
              <a:t>Leader</a:t>
            </a:r>
            <a:endParaRPr lang="de-DE" sz="2400" dirty="0"/>
          </a:p>
        </p:txBody>
      </p:sp>
      <p:sp>
        <p:nvSpPr>
          <p:cNvPr id="6" name="Siebeneck 5"/>
          <p:cNvSpPr/>
          <p:nvPr/>
        </p:nvSpPr>
        <p:spPr>
          <a:xfrm>
            <a:off x="1398980" y="4182596"/>
            <a:ext cx="1098405" cy="1054098"/>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7" name="Siebeneck 6"/>
          <p:cNvSpPr/>
          <p:nvPr/>
        </p:nvSpPr>
        <p:spPr>
          <a:xfrm>
            <a:off x="3000434" y="4149910"/>
            <a:ext cx="1152362" cy="1086784"/>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8" name="Siebeneck 7"/>
          <p:cNvSpPr/>
          <p:nvPr/>
        </p:nvSpPr>
        <p:spPr>
          <a:xfrm>
            <a:off x="4601907" y="4212988"/>
            <a:ext cx="1120673" cy="1023706"/>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9" name="Siebeneck 8"/>
          <p:cNvSpPr/>
          <p:nvPr/>
        </p:nvSpPr>
        <p:spPr>
          <a:xfrm>
            <a:off x="6221774" y="4166048"/>
            <a:ext cx="1270384" cy="1070646"/>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10" name="Siebeneck 9"/>
          <p:cNvSpPr/>
          <p:nvPr/>
        </p:nvSpPr>
        <p:spPr>
          <a:xfrm>
            <a:off x="1398980" y="5373301"/>
            <a:ext cx="1098405" cy="1104789"/>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11" name="Siebeneck 10"/>
          <p:cNvSpPr/>
          <p:nvPr/>
        </p:nvSpPr>
        <p:spPr>
          <a:xfrm>
            <a:off x="3037240" y="5411972"/>
            <a:ext cx="1115555" cy="1066117"/>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12" name="Siebeneck 11"/>
          <p:cNvSpPr/>
          <p:nvPr/>
        </p:nvSpPr>
        <p:spPr>
          <a:xfrm>
            <a:off x="4657127" y="5368752"/>
            <a:ext cx="1250973" cy="1237758"/>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sp>
        <p:nvSpPr>
          <p:cNvPr id="13" name="Siebeneck 12"/>
          <p:cNvSpPr/>
          <p:nvPr/>
        </p:nvSpPr>
        <p:spPr>
          <a:xfrm>
            <a:off x="6295408" y="5368751"/>
            <a:ext cx="1196750" cy="1109337"/>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people</a:t>
            </a:r>
            <a:endParaRPr lang="de-DE" dirty="0"/>
          </a:p>
        </p:txBody>
      </p:sp>
      <p:cxnSp>
        <p:nvCxnSpPr>
          <p:cNvPr id="15" name="Gerade Verbindung mit Pfeil 14"/>
          <p:cNvCxnSpPr/>
          <p:nvPr/>
        </p:nvCxnSpPr>
        <p:spPr>
          <a:xfrm flipH="1">
            <a:off x="1822162" y="3346706"/>
            <a:ext cx="1018411" cy="7051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flipH="1">
            <a:off x="3299925" y="3420084"/>
            <a:ext cx="871380" cy="803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Gerade Verbindung mit Pfeil 18"/>
          <p:cNvCxnSpPr/>
          <p:nvPr/>
        </p:nvCxnSpPr>
        <p:spPr>
          <a:xfrm>
            <a:off x="4601908" y="3420084"/>
            <a:ext cx="478603" cy="803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a:off x="5319799" y="3348739"/>
            <a:ext cx="975609" cy="637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feld 23"/>
          <p:cNvSpPr txBox="1"/>
          <p:nvPr/>
        </p:nvSpPr>
        <p:spPr>
          <a:xfrm>
            <a:off x="6506367" y="3089703"/>
            <a:ext cx="2227325" cy="954107"/>
          </a:xfrm>
          <a:prstGeom prst="rect">
            <a:avLst/>
          </a:prstGeom>
          <a:noFill/>
        </p:spPr>
        <p:txBody>
          <a:bodyPr wrap="square" rtlCol="0">
            <a:spAutoFit/>
          </a:bodyPr>
          <a:lstStyle/>
          <a:p>
            <a:r>
              <a:rPr lang="de-DE" sz="2800" i="1" dirty="0" err="1"/>
              <a:t>d</a:t>
            </a:r>
            <a:r>
              <a:rPr lang="de-DE" sz="2800" i="1" dirty="0" err="1" smtClean="0"/>
              <a:t>isciplined</a:t>
            </a:r>
            <a:r>
              <a:rPr lang="de-DE" sz="2800" i="1" dirty="0" smtClean="0"/>
              <a:t> </a:t>
            </a:r>
            <a:r>
              <a:rPr lang="de-DE" sz="2800" i="1" dirty="0" err="1" smtClean="0"/>
              <a:t>community</a:t>
            </a:r>
            <a:endParaRPr lang="de-DE" sz="2800" i="1" dirty="0"/>
          </a:p>
        </p:txBody>
      </p:sp>
      <p:cxnSp>
        <p:nvCxnSpPr>
          <p:cNvPr id="26" name="Gerade Verbindung mit Pfeil 25"/>
          <p:cNvCxnSpPr/>
          <p:nvPr/>
        </p:nvCxnSpPr>
        <p:spPr>
          <a:xfrm flipV="1">
            <a:off x="2178937" y="3385618"/>
            <a:ext cx="1220885" cy="791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Prozess 2"/>
          <p:cNvSpPr/>
          <p:nvPr/>
        </p:nvSpPr>
        <p:spPr>
          <a:xfrm>
            <a:off x="684997" y="1883497"/>
            <a:ext cx="7991611" cy="4851433"/>
          </a:xfrm>
          <a:prstGeom prst="flowChartProcess">
            <a:avLst/>
          </a:prstGeom>
          <a:noFill/>
          <a:ln>
            <a:solidFill>
              <a:schemeClr val="bg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de-DE"/>
          </a:p>
        </p:txBody>
      </p:sp>
      <p:sp>
        <p:nvSpPr>
          <p:cNvPr id="16" name="Textfeld 15"/>
          <p:cNvSpPr txBox="1"/>
          <p:nvPr/>
        </p:nvSpPr>
        <p:spPr>
          <a:xfrm>
            <a:off x="299271" y="2126068"/>
            <a:ext cx="2408382" cy="1200328"/>
          </a:xfrm>
          <a:prstGeom prst="rect">
            <a:avLst/>
          </a:prstGeom>
          <a:noFill/>
        </p:spPr>
        <p:txBody>
          <a:bodyPr wrap="none" rtlCol="0">
            <a:spAutoFit/>
          </a:bodyPr>
          <a:lstStyle/>
          <a:p>
            <a:pPr algn="ctr"/>
            <a:r>
              <a:rPr lang="de-DE" sz="2400" dirty="0" smtClean="0"/>
              <a:t>Clear </a:t>
            </a:r>
            <a:r>
              <a:rPr lang="de-DE" sz="2400" dirty="0" err="1" smtClean="0"/>
              <a:t>messages</a:t>
            </a:r>
            <a:endParaRPr lang="de-DE" sz="2400" dirty="0" smtClean="0"/>
          </a:p>
          <a:p>
            <a:pPr algn="ctr"/>
            <a:r>
              <a:rPr lang="de-DE" sz="2400" dirty="0" err="1"/>
              <a:t>f</a:t>
            </a:r>
            <a:r>
              <a:rPr lang="de-DE" sz="2400" dirty="0" err="1" smtClean="0"/>
              <a:t>rom</a:t>
            </a:r>
            <a:r>
              <a:rPr lang="de-DE" sz="2400" dirty="0" smtClean="0"/>
              <a:t> </a:t>
            </a:r>
            <a:r>
              <a:rPr lang="de-DE" sz="2400" dirty="0" err="1" smtClean="0"/>
              <a:t>authorised</a:t>
            </a:r>
            <a:endParaRPr lang="de-DE" sz="2400" dirty="0" smtClean="0"/>
          </a:p>
          <a:p>
            <a:pPr algn="ctr"/>
            <a:r>
              <a:rPr lang="de-DE" sz="2400" dirty="0" smtClean="0"/>
              <a:t>Authority</a:t>
            </a:r>
            <a:endParaRPr lang="de-DE" sz="2400" dirty="0"/>
          </a:p>
        </p:txBody>
      </p:sp>
      <p:sp>
        <p:nvSpPr>
          <p:cNvPr id="18" name="Textfeld 17"/>
          <p:cNvSpPr txBox="1"/>
          <p:nvPr/>
        </p:nvSpPr>
        <p:spPr>
          <a:xfrm>
            <a:off x="6343009" y="1954842"/>
            <a:ext cx="2642069" cy="830997"/>
          </a:xfrm>
          <a:prstGeom prst="rect">
            <a:avLst/>
          </a:prstGeom>
          <a:noFill/>
        </p:spPr>
        <p:txBody>
          <a:bodyPr wrap="none" rtlCol="0">
            <a:spAutoFit/>
          </a:bodyPr>
          <a:lstStyle/>
          <a:p>
            <a:pPr algn="ctr"/>
            <a:r>
              <a:rPr lang="de-DE" sz="2400" dirty="0" err="1" smtClean="0"/>
              <a:t>Digilized</a:t>
            </a:r>
            <a:r>
              <a:rPr lang="de-DE" sz="2400" dirty="0" smtClean="0"/>
              <a:t> World </a:t>
            </a:r>
            <a:r>
              <a:rPr lang="de-DE" sz="2400" dirty="0" err="1" smtClean="0"/>
              <a:t>as</a:t>
            </a:r>
            <a:endParaRPr lang="de-DE" sz="2400" dirty="0" smtClean="0"/>
          </a:p>
          <a:p>
            <a:pPr algn="ctr"/>
            <a:r>
              <a:rPr lang="de-DE" sz="2400" dirty="0" err="1" smtClean="0"/>
              <a:t>Globe</a:t>
            </a:r>
            <a:endParaRPr lang="de-DE" sz="2400" dirty="0"/>
          </a:p>
        </p:txBody>
      </p:sp>
      <p:sp>
        <p:nvSpPr>
          <p:cNvPr id="14" name="Foliennummernplatzhalter 13"/>
          <p:cNvSpPr>
            <a:spLocks noGrp="1"/>
          </p:cNvSpPr>
          <p:nvPr>
            <p:ph type="sldNum" sz="quarter" idx="12"/>
          </p:nvPr>
        </p:nvSpPr>
        <p:spPr/>
        <p:txBody>
          <a:bodyPr/>
          <a:lstStyle/>
          <a:p>
            <a:fld id="{CE8079A4-7AA8-4A4F-87E2-7781EC5097DD}" type="slidenum">
              <a:rPr lang="en-US" smtClean="0"/>
              <a:pPr/>
              <a:t>19</a:t>
            </a:fld>
            <a:endParaRPr lang="en-US"/>
          </a:p>
        </p:txBody>
      </p:sp>
    </p:spTree>
    <p:extLst>
      <p:ext uri="{BB962C8B-B14F-4D97-AF65-F5344CB8AC3E}">
        <p14:creationId xmlns:p14="http://schemas.microsoft.com/office/powerpoint/2010/main" val="440588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6">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047046"/>
            <a:ext cx="7315200" cy="1154097"/>
          </a:xfrm>
        </p:spPr>
        <p:txBody>
          <a:bodyPr>
            <a:normAutofit fontScale="90000"/>
          </a:bodyPr>
          <a:lstStyle/>
          <a:p>
            <a:pPr algn="ctr"/>
            <a:r>
              <a:rPr lang="de-DE" dirty="0" smtClean="0"/>
              <a:t>Rahner Archiv </a:t>
            </a:r>
            <a:r>
              <a:rPr lang="de-DE" dirty="0" err="1" smtClean="0"/>
              <a:t>and</a:t>
            </a:r>
            <a:r>
              <a:rPr lang="de-DE" dirty="0" smtClean="0"/>
              <a:t> </a:t>
            </a:r>
            <a:r>
              <a:rPr lang="de-DE" dirty="0" err="1" smtClean="0"/>
              <a:t>Islamic</a:t>
            </a:r>
            <a:r>
              <a:rPr lang="de-DE" dirty="0" smtClean="0"/>
              <a:t> Studies</a:t>
            </a:r>
            <a:endParaRPr lang="de-DE" dirty="0"/>
          </a:p>
        </p:txBody>
      </p:sp>
      <p:pic>
        <p:nvPicPr>
          <p:cNvPr id="5" name="Inhaltsplatzhalter 4" descr="IMG_1717.jpg"/>
          <p:cNvPicPr>
            <a:picLocks noGrp="1" noChangeAspect="1"/>
          </p:cNvPicPr>
          <p:nvPr>
            <p:ph idx="1"/>
          </p:nvPr>
        </p:nvPicPr>
        <p:blipFill>
          <a:blip r:embed="rId2" cstate="print">
            <a:extLst>
              <a:ext uri="{28A0092B-C50C-407E-A947-70E740481C1C}">
                <a14:useLocalDpi xmlns:a14="http://schemas.microsoft.com/office/drawing/2010/main" val="0"/>
              </a:ext>
            </a:extLst>
          </a:blip>
          <a:srcRect t="31860" b="31860"/>
          <a:stretch>
            <a:fillRect/>
          </a:stretch>
        </p:blipFill>
        <p:spPr/>
      </p:pic>
      <p:sp>
        <p:nvSpPr>
          <p:cNvPr id="4" name="Foliennummernplatzhalter 3"/>
          <p:cNvSpPr>
            <a:spLocks noGrp="1"/>
          </p:cNvSpPr>
          <p:nvPr>
            <p:ph type="sldNum" sz="quarter" idx="12"/>
          </p:nvPr>
        </p:nvSpPr>
        <p:spPr/>
        <p:txBody>
          <a:bodyPr/>
          <a:lstStyle/>
          <a:p>
            <a:fld id="{CE8079A4-7AA8-4A4F-87E2-7781EC5097DD}" type="slidenum">
              <a:rPr lang="en-US" smtClean="0"/>
              <a:pPr/>
              <a:t>2</a:t>
            </a:fld>
            <a:endParaRPr lang="en-US"/>
          </a:p>
        </p:txBody>
      </p:sp>
    </p:spTree>
    <p:extLst>
      <p:ext uri="{BB962C8B-B14F-4D97-AF65-F5344CB8AC3E}">
        <p14:creationId xmlns:p14="http://schemas.microsoft.com/office/powerpoint/2010/main" val="38337673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663"/>
            <a:ext cx="7315200" cy="1154097"/>
          </a:xfrm>
        </p:spPr>
        <p:txBody>
          <a:bodyPr>
            <a:normAutofit/>
          </a:bodyPr>
          <a:lstStyle/>
          <a:p>
            <a:r>
              <a:rPr lang="de-DE" sz="5400" dirty="0" err="1"/>
              <a:t>L</a:t>
            </a:r>
            <a:r>
              <a:rPr lang="de-DE" sz="5400" dirty="0" err="1" smtClean="0"/>
              <a:t>eading</a:t>
            </a:r>
            <a:r>
              <a:rPr lang="de-DE" sz="5400" dirty="0" smtClean="0"/>
              <a:t> </a:t>
            </a:r>
            <a:r>
              <a:rPr lang="de-DE" sz="5400" dirty="0" err="1"/>
              <a:t>for</a:t>
            </a:r>
            <a:r>
              <a:rPr lang="de-DE" sz="5400" dirty="0"/>
              <a:t>..</a:t>
            </a:r>
            <a:r>
              <a:rPr lang="de-DE" sz="5400" dirty="0" smtClean="0"/>
              <a:t>.</a:t>
            </a:r>
            <a:endParaRPr lang="de-DE" sz="5400" dirty="0"/>
          </a:p>
        </p:txBody>
      </p:sp>
      <p:sp>
        <p:nvSpPr>
          <p:cNvPr id="4" name="Oval 3"/>
          <p:cNvSpPr/>
          <p:nvPr/>
        </p:nvSpPr>
        <p:spPr>
          <a:xfrm>
            <a:off x="3884012" y="2999952"/>
            <a:ext cx="1803950" cy="18036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empathic</a:t>
            </a:r>
            <a:r>
              <a:rPr lang="de-DE" dirty="0" smtClean="0"/>
              <a:t>, </a:t>
            </a:r>
            <a:r>
              <a:rPr lang="de-DE" dirty="0" err="1" smtClean="0"/>
              <a:t>aware</a:t>
            </a:r>
            <a:r>
              <a:rPr lang="de-DE" dirty="0" smtClean="0"/>
              <a:t>,</a:t>
            </a:r>
            <a:r>
              <a:rPr lang="de-DE" dirty="0"/>
              <a:t> </a:t>
            </a:r>
            <a:r>
              <a:rPr lang="de-DE" dirty="0" smtClean="0"/>
              <a:t>sensitive </a:t>
            </a:r>
            <a:r>
              <a:rPr lang="de-DE" dirty="0" err="1" smtClean="0"/>
              <a:t>leader</a:t>
            </a:r>
            <a:endParaRPr lang="de-DE" dirty="0"/>
          </a:p>
        </p:txBody>
      </p:sp>
      <p:sp>
        <p:nvSpPr>
          <p:cNvPr id="5" name="Siebeneck 4"/>
          <p:cNvSpPr/>
          <p:nvPr/>
        </p:nvSpPr>
        <p:spPr>
          <a:xfrm>
            <a:off x="6626761" y="2355789"/>
            <a:ext cx="1153689" cy="1067460"/>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participant</a:t>
            </a:r>
            <a:endParaRPr lang="de-DE" dirty="0"/>
          </a:p>
        </p:txBody>
      </p:sp>
      <p:sp>
        <p:nvSpPr>
          <p:cNvPr id="6" name="Achteck 5"/>
          <p:cNvSpPr/>
          <p:nvPr/>
        </p:nvSpPr>
        <p:spPr>
          <a:xfrm>
            <a:off x="6866051" y="4288269"/>
            <a:ext cx="1111313" cy="914400"/>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7" name="Siebeneck 6"/>
          <p:cNvSpPr/>
          <p:nvPr/>
        </p:nvSpPr>
        <p:spPr>
          <a:xfrm>
            <a:off x="5687962" y="5447742"/>
            <a:ext cx="951216" cy="1115962"/>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8" name="Siebeneck 7"/>
          <p:cNvSpPr/>
          <p:nvPr/>
        </p:nvSpPr>
        <p:spPr>
          <a:xfrm>
            <a:off x="3810380" y="5607686"/>
            <a:ext cx="1041684" cy="1104141"/>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9" name="Siebeneck 8"/>
          <p:cNvSpPr/>
          <p:nvPr/>
        </p:nvSpPr>
        <p:spPr>
          <a:xfrm>
            <a:off x="1783847" y="5134860"/>
            <a:ext cx="1063355" cy="1057851"/>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10" name="Siebeneck 9"/>
          <p:cNvSpPr/>
          <p:nvPr/>
        </p:nvSpPr>
        <p:spPr>
          <a:xfrm>
            <a:off x="1584056" y="3588886"/>
            <a:ext cx="1023848" cy="1067468"/>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11" name="Siebeneck 10"/>
          <p:cNvSpPr/>
          <p:nvPr/>
        </p:nvSpPr>
        <p:spPr>
          <a:xfrm>
            <a:off x="2083533" y="2098119"/>
            <a:ext cx="1076598" cy="914400"/>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sp>
        <p:nvSpPr>
          <p:cNvPr id="12" name="Siebeneck 11"/>
          <p:cNvSpPr/>
          <p:nvPr/>
        </p:nvSpPr>
        <p:spPr>
          <a:xfrm>
            <a:off x="4161372" y="1483967"/>
            <a:ext cx="1141272" cy="927480"/>
          </a:xfrm>
          <a:prstGeom prst="hep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participant</a:t>
            </a:r>
            <a:endParaRPr lang="de-DE" dirty="0"/>
          </a:p>
        </p:txBody>
      </p:sp>
      <p:cxnSp>
        <p:nvCxnSpPr>
          <p:cNvPr id="14" name="Gerade Verbindung mit Pfeil 13"/>
          <p:cNvCxnSpPr/>
          <p:nvPr/>
        </p:nvCxnSpPr>
        <p:spPr>
          <a:xfrm flipV="1">
            <a:off x="4724780" y="2527017"/>
            <a:ext cx="0" cy="423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Gerade Verbindung mit Pfeil 15"/>
          <p:cNvCxnSpPr/>
          <p:nvPr/>
        </p:nvCxnSpPr>
        <p:spPr>
          <a:xfrm flipV="1">
            <a:off x="5724778" y="3270189"/>
            <a:ext cx="754715" cy="1530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a:off x="5724778" y="4288269"/>
            <a:ext cx="914400" cy="2150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Gerade Verbindung mit Pfeil 19"/>
          <p:cNvCxnSpPr/>
          <p:nvPr/>
        </p:nvCxnSpPr>
        <p:spPr>
          <a:xfrm>
            <a:off x="5277009" y="4803599"/>
            <a:ext cx="576624" cy="64414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p:nvPr/>
        </p:nvCxnSpPr>
        <p:spPr>
          <a:xfrm flipH="1">
            <a:off x="4362609" y="4803599"/>
            <a:ext cx="184080" cy="64414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Gerade Verbindung mit Pfeil 23"/>
          <p:cNvCxnSpPr/>
          <p:nvPr/>
        </p:nvCxnSpPr>
        <p:spPr>
          <a:xfrm flipV="1">
            <a:off x="3000447" y="4656354"/>
            <a:ext cx="883565" cy="47850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Gerade Verbindung mit Pfeil 25"/>
          <p:cNvCxnSpPr/>
          <p:nvPr/>
        </p:nvCxnSpPr>
        <p:spPr>
          <a:xfrm flipV="1">
            <a:off x="3000447" y="4067408"/>
            <a:ext cx="809933" cy="184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a:off x="3350192" y="2852707"/>
            <a:ext cx="533820" cy="3693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0" name="Pfeil nach rechts 29"/>
          <p:cNvSpPr/>
          <p:nvPr/>
        </p:nvSpPr>
        <p:spPr>
          <a:xfrm>
            <a:off x="5853633" y="3772935"/>
            <a:ext cx="2337771" cy="29447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Textfeld 30"/>
          <p:cNvSpPr txBox="1"/>
          <p:nvPr/>
        </p:nvSpPr>
        <p:spPr>
          <a:xfrm>
            <a:off x="7192434" y="1396665"/>
            <a:ext cx="1809936" cy="707886"/>
          </a:xfrm>
          <a:prstGeom prst="rect">
            <a:avLst/>
          </a:prstGeom>
          <a:noFill/>
        </p:spPr>
        <p:txBody>
          <a:bodyPr wrap="square" rtlCol="0">
            <a:spAutoFit/>
          </a:bodyPr>
          <a:lstStyle/>
          <a:p>
            <a:r>
              <a:rPr lang="de-DE" sz="2000" i="1" dirty="0" err="1" smtClean="0"/>
              <a:t>harmonious</a:t>
            </a:r>
            <a:r>
              <a:rPr lang="de-DE" sz="2000" i="1" dirty="0" smtClean="0"/>
              <a:t> </a:t>
            </a:r>
            <a:r>
              <a:rPr lang="de-DE" sz="2000" i="1" dirty="0" err="1" smtClean="0"/>
              <a:t>community</a:t>
            </a:r>
            <a:endParaRPr lang="de-DE" sz="2000" i="1" dirty="0"/>
          </a:p>
        </p:txBody>
      </p:sp>
      <p:sp>
        <p:nvSpPr>
          <p:cNvPr id="3" name="Achteck 2"/>
          <p:cNvSpPr/>
          <p:nvPr/>
        </p:nvSpPr>
        <p:spPr>
          <a:xfrm>
            <a:off x="1127391" y="1414602"/>
            <a:ext cx="7278096" cy="5297225"/>
          </a:xfrm>
          <a:prstGeom prst="octagon">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6810744" y="5293766"/>
            <a:ext cx="2232502" cy="707886"/>
          </a:xfrm>
          <a:prstGeom prst="rect">
            <a:avLst/>
          </a:prstGeom>
          <a:noFill/>
        </p:spPr>
        <p:txBody>
          <a:bodyPr wrap="none" rtlCol="0">
            <a:spAutoFit/>
          </a:bodyPr>
          <a:lstStyle/>
          <a:p>
            <a:pPr algn="ctr"/>
            <a:r>
              <a:rPr lang="de-DE" sz="2000" dirty="0" err="1"/>
              <a:t>Digilized</a:t>
            </a:r>
            <a:r>
              <a:rPr lang="de-DE" sz="2000" dirty="0"/>
              <a:t> World </a:t>
            </a:r>
            <a:r>
              <a:rPr lang="de-DE" sz="2000" dirty="0" err="1"/>
              <a:t>as</a:t>
            </a:r>
            <a:endParaRPr lang="de-DE" sz="2000" dirty="0"/>
          </a:p>
          <a:p>
            <a:pPr algn="ctr"/>
            <a:r>
              <a:rPr lang="de-DE" sz="2000" dirty="0" err="1"/>
              <a:t>Globe</a:t>
            </a:r>
            <a:endParaRPr lang="de-DE" sz="2000" dirty="0"/>
          </a:p>
        </p:txBody>
      </p:sp>
      <p:sp>
        <p:nvSpPr>
          <p:cNvPr id="15" name="Textfeld 14"/>
          <p:cNvSpPr txBox="1"/>
          <p:nvPr/>
        </p:nvSpPr>
        <p:spPr>
          <a:xfrm>
            <a:off x="121096" y="1298465"/>
            <a:ext cx="3930959" cy="923330"/>
          </a:xfrm>
          <a:prstGeom prst="rect">
            <a:avLst/>
          </a:prstGeom>
          <a:noFill/>
        </p:spPr>
        <p:txBody>
          <a:bodyPr wrap="none" rtlCol="0">
            <a:spAutoFit/>
          </a:bodyPr>
          <a:lstStyle/>
          <a:p>
            <a:pPr algn="ctr"/>
            <a:r>
              <a:rPr lang="de-DE" dirty="0" err="1" smtClean="0"/>
              <a:t>Empathic</a:t>
            </a:r>
            <a:r>
              <a:rPr lang="de-DE" dirty="0" smtClean="0"/>
              <a:t> </a:t>
            </a:r>
            <a:r>
              <a:rPr lang="de-DE" dirty="0" err="1" smtClean="0"/>
              <a:t>messages</a:t>
            </a:r>
            <a:r>
              <a:rPr lang="de-DE" dirty="0"/>
              <a:t> </a:t>
            </a:r>
            <a:r>
              <a:rPr lang="de-DE" dirty="0" err="1"/>
              <a:t>from</a:t>
            </a:r>
            <a:r>
              <a:rPr lang="de-DE" dirty="0"/>
              <a:t> </a:t>
            </a:r>
            <a:r>
              <a:rPr lang="de-DE" dirty="0" err="1"/>
              <a:t>authorised</a:t>
            </a:r>
            <a:endParaRPr lang="de-DE" dirty="0"/>
          </a:p>
          <a:p>
            <a:pPr algn="ctr"/>
            <a:r>
              <a:rPr lang="de-DE" dirty="0" smtClean="0"/>
              <a:t>Authority</a:t>
            </a:r>
          </a:p>
          <a:p>
            <a:pPr algn="ctr"/>
            <a:r>
              <a:rPr lang="de-DE" dirty="0"/>
              <a:t>i</a:t>
            </a:r>
            <a:r>
              <a:rPr lang="de-DE" dirty="0" smtClean="0"/>
              <a:t>n </a:t>
            </a:r>
            <a:r>
              <a:rPr lang="de-DE" dirty="0" err="1" smtClean="0"/>
              <a:t>Solidarity</a:t>
            </a:r>
            <a:r>
              <a:rPr lang="de-DE" dirty="0" smtClean="0"/>
              <a:t> </a:t>
            </a:r>
            <a:r>
              <a:rPr lang="de-DE" dirty="0" err="1" smtClean="0"/>
              <a:t>with</a:t>
            </a:r>
            <a:r>
              <a:rPr lang="de-DE" dirty="0" smtClean="0"/>
              <a:t> </a:t>
            </a:r>
            <a:r>
              <a:rPr lang="de-DE" dirty="0" err="1" smtClean="0"/>
              <a:t>the</a:t>
            </a:r>
            <a:r>
              <a:rPr lang="de-DE" dirty="0" smtClean="0"/>
              <a:t> </a:t>
            </a:r>
            <a:r>
              <a:rPr lang="de-DE" dirty="0" err="1" smtClean="0"/>
              <a:t>waekest</a:t>
            </a:r>
            <a:endParaRPr lang="de-DE" dirty="0"/>
          </a:p>
        </p:txBody>
      </p:sp>
      <p:sp>
        <p:nvSpPr>
          <p:cNvPr id="19" name="Foliennummernplatzhalter 18"/>
          <p:cNvSpPr>
            <a:spLocks noGrp="1"/>
          </p:cNvSpPr>
          <p:nvPr>
            <p:ph type="sldNum" sz="quarter" idx="12"/>
          </p:nvPr>
        </p:nvSpPr>
        <p:spPr/>
        <p:txBody>
          <a:bodyPr/>
          <a:lstStyle/>
          <a:p>
            <a:fld id="{CE8079A4-7AA8-4A4F-87E2-7781EC5097DD}" type="slidenum">
              <a:rPr lang="en-US" smtClean="0"/>
              <a:pPr/>
              <a:t>20</a:t>
            </a:fld>
            <a:endParaRPr lang="en-US"/>
          </a:p>
        </p:txBody>
      </p:sp>
    </p:spTree>
    <p:extLst>
      <p:ext uri="{BB962C8B-B14F-4D97-AF65-F5344CB8AC3E}">
        <p14:creationId xmlns:p14="http://schemas.microsoft.com/office/powerpoint/2010/main" val="2370578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3">
                                            <p:txEl>
                                              <p:pRg st="0" end="0"/>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5">
                                            <p:txEl>
                                              <p:pRg st="0" end="0"/>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5">
                                            <p:txEl>
                                              <p:pRg st="1" end="1"/>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0" grpId="0" animBg="1"/>
      <p:bldP spid="31"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7" y="-167565"/>
            <a:ext cx="7529181" cy="1154097"/>
          </a:xfrm>
        </p:spPr>
        <p:txBody>
          <a:bodyPr>
            <a:normAutofit fontScale="90000"/>
          </a:bodyPr>
          <a:lstStyle/>
          <a:p>
            <a:pPr lvl="0"/>
            <a:r>
              <a:rPr lang="de-DE" sz="5400" dirty="0"/>
              <a:t/>
            </a:r>
            <a:br>
              <a:rPr lang="de-DE" sz="5400" dirty="0"/>
            </a:br>
            <a:r>
              <a:rPr lang="en-US" sz="4900" dirty="0"/>
              <a:t>L</a:t>
            </a:r>
            <a:r>
              <a:rPr lang="en-US" sz="4900" dirty="0" smtClean="0"/>
              <a:t>eading </a:t>
            </a:r>
            <a:r>
              <a:rPr lang="en-US" sz="4900" dirty="0"/>
              <a:t>within (participatory</a:t>
            </a:r>
            <a:r>
              <a:rPr lang="en-US" sz="4900" dirty="0" smtClean="0"/>
              <a:t>)</a:t>
            </a:r>
            <a:endParaRPr lang="de-DE" sz="4900" dirty="0"/>
          </a:p>
        </p:txBody>
      </p:sp>
      <p:sp>
        <p:nvSpPr>
          <p:cNvPr id="6" name="Oval 5"/>
          <p:cNvSpPr/>
          <p:nvPr/>
        </p:nvSpPr>
        <p:spPr>
          <a:xfrm>
            <a:off x="3884016" y="1288317"/>
            <a:ext cx="1656680" cy="1472364"/>
          </a:xfrm>
          <a:prstGeom prst="ellipse">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7" name="Oval 6"/>
          <p:cNvSpPr/>
          <p:nvPr/>
        </p:nvSpPr>
        <p:spPr>
          <a:xfrm>
            <a:off x="5559104" y="1969282"/>
            <a:ext cx="1306955" cy="1190456"/>
          </a:xfrm>
          <a:prstGeom prst="ellipse">
            <a:avLst/>
          </a:prstGeom>
          <a:solidFill>
            <a:schemeClr val="bg2"/>
          </a:solidFill>
          <a:ln>
            <a:solidFill>
              <a:schemeClr val="accent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a:t>
            </a:r>
            <a:r>
              <a:rPr lang="de-DE" dirty="0" err="1" smtClean="0"/>
              <a:t>hair</a:t>
            </a:r>
            <a:r>
              <a:rPr lang="de-DE" dirty="0" smtClean="0"/>
              <a:t> </a:t>
            </a:r>
            <a:r>
              <a:rPr lang="de-DE" dirty="0" err="1" smtClean="0"/>
              <a:t>person</a:t>
            </a:r>
            <a:endParaRPr lang="de-DE" dirty="0"/>
          </a:p>
        </p:txBody>
      </p:sp>
      <p:sp>
        <p:nvSpPr>
          <p:cNvPr id="8" name="Oval 7"/>
          <p:cNvSpPr/>
          <p:nvPr/>
        </p:nvSpPr>
        <p:spPr>
          <a:xfrm>
            <a:off x="5798406" y="3331229"/>
            <a:ext cx="1730319" cy="1601196"/>
          </a:xfrm>
          <a:prstGeom prst="ellipse">
            <a:avLst/>
          </a:prstGeom>
          <a:solidFill>
            <a:schemeClr val="accent2">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Leader</a:t>
            </a:r>
            <a:endParaRPr lang="de-DE" dirty="0"/>
          </a:p>
        </p:txBody>
      </p:sp>
      <p:sp>
        <p:nvSpPr>
          <p:cNvPr id="9" name="Oval 8"/>
          <p:cNvSpPr/>
          <p:nvPr/>
        </p:nvSpPr>
        <p:spPr>
          <a:xfrm>
            <a:off x="2226241" y="1969282"/>
            <a:ext cx="1584143" cy="148493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0" name="Oval 9"/>
          <p:cNvSpPr/>
          <p:nvPr/>
        </p:nvSpPr>
        <p:spPr>
          <a:xfrm>
            <a:off x="5403984" y="4920411"/>
            <a:ext cx="1435803" cy="1233121"/>
          </a:xfrm>
          <a:prstGeom prst="ellipse">
            <a:avLst/>
          </a:prstGeom>
          <a:solidFill>
            <a:srgbClr val="1E4A1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1" name="Oval 10"/>
          <p:cNvSpPr/>
          <p:nvPr/>
        </p:nvSpPr>
        <p:spPr>
          <a:xfrm>
            <a:off x="4076363" y="5374543"/>
            <a:ext cx="1398975" cy="1355036"/>
          </a:xfrm>
          <a:prstGeom prst="ellipse">
            <a:avLst/>
          </a:prstGeom>
          <a:solidFill>
            <a:srgbClr val="4A171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2" name="Oval 11"/>
          <p:cNvSpPr/>
          <p:nvPr/>
        </p:nvSpPr>
        <p:spPr>
          <a:xfrm>
            <a:off x="1865571" y="3552081"/>
            <a:ext cx="1337784" cy="115364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3" name="Oval 12"/>
          <p:cNvSpPr/>
          <p:nvPr/>
        </p:nvSpPr>
        <p:spPr>
          <a:xfrm>
            <a:off x="2503020" y="4963218"/>
            <a:ext cx="1374583" cy="1233121"/>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6" name="Textfeld 15"/>
          <p:cNvSpPr txBox="1"/>
          <p:nvPr/>
        </p:nvSpPr>
        <p:spPr>
          <a:xfrm>
            <a:off x="3675532" y="3165584"/>
            <a:ext cx="1754717" cy="1754327"/>
          </a:xfrm>
          <a:prstGeom prst="rect">
            <a:avLst/>
          </a:prstGeom>
          <a:noFill/>
        </p:spPr>
        <p:txBody>
          <a:bodyPr wrap="square" rtlCol="0">
            <a:spAutoFit/>
          </a:bodyPr>
          <a:lstStyle/>
          <a:p>
            <a:pPr algn="ctr"/>
            <a:r>
              <a:rPr lang="de-DE" dirty="0" err="1" smtClean="0"/>
              <a:t>Good</a:t>
            </a:r>
            <a:r>
              <a:rPr lang="de-DE" dirty="0" smtClean="0"/>
              <a:t> News</a:t>
            </a:r>
          </a:p>
          <a:p>
            <a:pPr algn="ctr"/>
            <a:r>
              <a:rPr lang="de-DE" dirty="0" err="1"/>
              <a:t>t</a:t>
            </a:r>
            <a:r>
              <a:rPr lang="de-DE" dirty="0" err="1" smtClean="0"/>
              <a:t>hematized</a:t>
            </a:r>
            <a:endParaRPr lang="de-DE" dirty="0" smtClean="0"/>
          </a:p>
          <a:p>
            <a:pPr algn="ctr"/>
            <a:r>
              <a:rPr lang="de-DE" dirty="0" smtClean="0"/>
              <a:t>in </a:t>
            </a:r>
            <a:r>
              <a:rPr lang="de-DE" dirty="0" err="1" smtClean="0"/>
              <a:t>relation</a:t>
            </a:r>
            <a:endParaRPr lang="de-DE" dirty="0" smtClean="0"/>
          </a:p>
          <a:p>
            <a:pPr algn="ctr"/>
            <a:r>
              <a:rPr lang="de-DE" dirty="0" err="1" smtClean="0"/>
              <a:t>to</a:t>
            </a:r>
            <a:r>
              <a:rPr lang="de-DE" dirty="0" smtClean="0"/>
              <a:t> I, </a:t>
            </a:r>
            <a:r>
              <a:rPr lang="de-DE" dirty="0" err="1" smtClean="0"/>
              <a:t>We</a:t>
            </a:r>
            <a:r>
              <a:rPr lang="de-DE" dirty="0" smtClean="0"/>
              <a:t>, </a:t>
            </a:r>
            <a:r>
              <a:rPr lang="de-DE" dirty="0" err="1" smtClean="0"/>
              <a:t>within</a:t>
            </a:r>
            <a:r>
              <a:rPr lang="de-DE" dirty="0" smtClean="0"/>
              <a:t> </a:t>
            </a:r>
            <a:r>
              <a:rPr lang="de-DE" dirty="0" err="1" smtClean="0"/>
              <a:t>the</a:t>
            </a:r>
            <a:r>
              <a:rPr lang="de-DE" dirty="0" smtClean="0"/>
              <a:t> (</a:t>
            </a:r>
            <a:r>
              <a:rPr lang="de-DE" dirty="0" err="1" smtClean="0"/>
              <a:t>digilized</a:t>
            </a:r>
            <a:r>
              <a:rPr lang="de-DE" dirty="0" smtClean="0"/>
              <a:t>) World</a:t>
            </a:r>
          </a:p>
        </p:txBody>
      </p:sp>
      <p:sp>
        <p:nvSpPr>
          <p:cNvPr id="17" name="Textfeld 16"/>
          <p:cNvSpPr txBox="1"/>
          <p:nvPr/>
        </p:nvSpPr>
        <p:spPr>
          <a:xfrm>
            <a:off x="5647614" y="1208509"/>
            <a:ext cx="2527879" cy="707886"/>
          </a:xfrm>
          <a:prstGeom prst="rect">
            <a:avLst/>
          </a:prstGeom>
          <a:noFill/>
        </p:spPr>
        <p:txBody>
          <a:bodyPr wrap="none" rtlCol="0">
            <a:spAutoFit/>
          </a:bodyPr>
          <a:lstStyle/>
          <a:p>
            <a:r>
              <a:rPr lang="de-DE" sz="2000" i="1" dirty="0" err="1" smtClean="0"/>
              <a:t>Self-contained</a:t>
            </a:r>
            <a:r>
              <a:rPr lang="de-DE" sz="2000" i="1" dirty="0" smtClean="0"/>
              <a:t> </a:t>
            </a:r>
            <a:r>
              <a:rPr lang="de-DE" sz="2000" i="1" dirty="0" err="1" smtClean="0"/>
              <a:t>and</a:t>
            </a:r>
            <a:endParaRPr lang="de-DE" sz="2000" i="1" dirty="0" smtClean="0"/>
          </a:p>
          <a:p>
            <a:r>
              <a:rPr lang="de-DE" sz="2000" i="1" dirty="0" err="1"/>
              <a:t>m</a:t>
            </a:r>
            <a:r>
              <a:rPr lang="de-DE" sz="2000" i="1" dirty="0" err="1" smtClean="0"/>
              <a:t>ainfold</a:t>
            </a:r>
            <a:r>
              <a:rPr lang="de-DE" sz="2000" i="1" dirty="0" smtClean="0"/>
              <a:t> </a:t>
            </a:r>
            <a:r>
              <a:rPr lang="de-DE" sz="2000" i="1" dirty="0" err="1" smtClean="0"/>
              <a:t>community</a:t>
            </a:r>
            <a:r>
              <a:rPr lang="de-DE" sz="2000" i="1" dirty="0" smtClean="0"/>
              <a:t> </a:t>
            </a:r>
            <a:endParaRPr lang="de-DE" sz="2000" i="1" dirty="0"/>
          </a:p>
        </p:txBody>
      </p:sp>
      <p:sp>
        <p:nvSpPr>
          <p:cNvPr id="18" name="Pfeil nach links und rechts 17"/>
          <p:cNvSpPr/>
          <p:nvPr/>
        </p:nvSpPr>
        <p:spPr>
          <a:xfrm>
            <a:off x="5559104" y="2134929"/>
            <a:ext cx="239302" cy="4571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Pfeil nach links und rechts 19"/>
          <p:cNvSpPr/>
          <p:nvPr/>
        </p:nvSpPr>
        <p:spPr>
          <a:xfrm>
            <a:off x="6405862" y="3159738"/>
            <a:ext cx="128854" cy="17149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Pfeil nach links und rechts 20"/>
          <p:cNvSpPr/>
          <p:nvPr/>
        </p:nvSpPr>
        <p:spPr>
          <a:xfrm>
            <a:off x="6866059" y="5006025"/>
            <a:ext cx="73625" cy="12884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links und rechts 21"/>
          <p:cNvSpPr/>
          <p:nvPr/>
        </p:nvSpPr>
        <p:spPr>
          <a:xfrm>
            <a:off x="3736752" y="5907864"/>
            <a:ext cx="368153" cy="33128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links und rechts 22"/>
          <p:cNvSpPr/>
          <p:nvPr/>
        </p:nvSpPr>
        <p:spPr>
          <a:xfrm>
            <a:off x="5503880" y="6239146"/>
            <a:ext cx="460199" cy="2208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Pfeil nach links und rechts 24"/>
          <p:cNvSpPr/>
          <p:nvPr/>
        </p:nvSpPr>
        <p:spPr>
          <a:xfrm>
            <a:off x="2797963" y="4705728"/>
            <a:ext cx="55223" cy="30029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2374581" y="3331229"/>
            <a:ext cx="45719" cy="22085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Pfeil nach links und rechts 26"/>
          <p:cNvSpPr/>
          <p:nvPr/>
        </p:nvSpPr>
        <p:spPr>
          <a:xfrm>
            <a:off x="3571084" y="1766838"/>
            <a:ext cx="276116" cy="20244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9" name="Gerade Verbindung mit Pfeil 28"/>
          <p:cNvCxnSpPr/>
          <p:nvPr/>
        </p:nvCxnSpPr>
        <p:spPr>
          <a:xfrm flipV="1">
            <a:off x="5190942" y="4012195"/>
            <a:ext cx="368162" cy="184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V="1">
            <a:off x="5190942" y="3159738"/>
            <a:ext cx="368162" cy="2392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6" idx="4"/>
          </p:cNvCxnSpPr>
          <p:nvPr/>
        </p:nvCxnSpPr>
        <p:spPr>
          <a:xfrm>
            <a:off x="4712356" y="2760681"/>
            <a:ext cx="36818" cy="3128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3571084" y="3165584"/>
            <a:ext cx="276116" cy="1656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p:nvPr/>
        </p:nvCxnSpPr>
        <p:spPr>
          <a:xfrm>
            <a:off x="3442230" y="4030599"/>
            <a:ext cx="40497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Gerade Verbindung mit Pfeil 38"/>
          <p:cNvCxnSpPr/>
          <p:nvPr/>
        </p:nvCxnSpPr>
        <p:spPr>
          <a:xfrm flipV="1">
            <a:off x="3847200" y="4932425"/>
            <a:ext cx="257705" cy="2644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p:nvPr/>
        </p:nvCxnSpPr>
        <p:spPr>
          <a:xfrm>
            <a:off x="4712358" y="4932425"/>
            <a:ext cx="0" cy="57053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a:off x="5190942" y="4932425"/>
            <a:ext cx="368162" cy="2024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 name="Foliennummernplatzhalter 3"/>
          <p:cNvSpPr>
            <a:spLocks noGrp="1"/>
          </p:cNvSpPr>
          <p:nvPr>
            <p:ph type="sldNum" sz="quarter" idx="12"/>
          </p:nvPr>
        </p:nvSpPr>
        <p:spPr/>
        <p:txBody>
          <a:bodyPr/>
          <a:lstStyle/>
          <a:p>
            <a:fld id="{CE8079A4-7AA8-4A4F-87E2-7781EC5097DD}" type="slidenum">
              <a:rPr lang="en-US" smtClean="0"/>
              <a:pPr/>
              <a:t>21</a:t>
            </a:fld>
            <a:endParaRPr lang="en-US"/>
          </a:p>
        </p:txBody>
      </p:sp>
    </p:spTree>
    <p:extLst>
      <p:ext uri="{BB962C8B-B14F-4D97-AF65-F5344CB8AC3E}">
        <p14:creationId xmlns:p14="http://schemas.microsoft.com/office/powerpoint/2010/main" val="3389096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blinds(horizontal)">
                                      <p:cBhvr>
                                        <p:cTn id="79" dur="500"/>
                                        <p:tgtEl>
                                          <p:spTgt spid="1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6">
                                            <p:txEl>
                                              <p:pRg st="1" end="1"/>
                                            </p:txEl>
                                          </p:spTgt>
                                        </p:tgtEl>
                                        <p:attrNameLst>
                                          <p:attrName>style.visibility</p:attrName>
                                        </p:attrNameLst>
                                      </p:cBhvr>
                                      <p:to>
                                        <p:strVal val="visible"/>
                                      </p:to>
                                    </p:set>
                                    <p:animEffect transition="in" filter="blinds(horizontal)">
                                      <p:cBhvr>
                                        <p:cTn id="84" dur="500"/>
                                        <p:tgtEl>
                                          <p:spTgt spid="16">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6">
                                            <p:txEl>
                                              <p:pRg st="2" end="2"/>
                                            </p:txEl>
                                          </p:spTgt>
                                        </p:tgtEl>
                                        <p:attrNameLst>
                                          <p:attrName>style.visibility</p:attrName>
                                        </p:attrNameLst>
                                      </p:cBhvr>
                                      <p:to>
                                        <p:strVal val="visible"/>
                                      </p:to>
                                    </p:set>
                                    <p:animEffect transition="in" filter="blinds(horizontal)">
                                      <p:cBhvr>
                                        <p:cTn id="89" dur="500"/>
                                        <p:tgtEl>
                                          <p:spTgt spid="16">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16">
                                            <p:txEl>
                                              <p:pRg st="3" end="3"/>
                                            </p:txEl>
                                          </p:spTgt>
                                        </p:tgtEl>
                                        <p:attrNameLst>
                                          <p:attrName>style.visibility</p:attrName>
                                        </p:attrNameLst>
                                      </p:cBhvr>
                                      <p:to>
                                        <p:strVal val="visible"/>
                                      </p:to>
                                    </p:set>
                                    <p:animEffect transition="in" filter="blinds(horizontal)">
                                      <p:cBhvr>
                                        <p:cTn id="94" dur="500"/>
                                        <p:tgtEl>
                                          <p:spTgt spid="16">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nodeType="clickEffect">
                                  <p:stCondLst>
                                    <p:cond delay="0"/>
                                  </p:stCondLst>
                                  <p:childTnLst>
                                    <p:set>
                                      <p:cBhvr>
                                        <p:cTn id="130" dur="1" fill="hold">
                                          <p:stCondLst>
                                            <p:cond delay="0"/>
                                          </p:stCondLst>
                                        </p:cTn>
                                        <p:tgtEl>
                                          <p:spTgt spid="17">
                                            <p:txEl>
                                              <p:pRg st="0" end="0"/>
                                            </p:txEl>
                                          </p:spTgt>
                                        </p:tgtEl>
                                        <p:attrNameLst>
                                          <p:attrName>style.visibility</p:attrName>
                                        </p:attrNameLst>
                                      </p:cBhvr>
                                      <p:to>
                                        <p:strVal val="visible"/>
                                      </p:to>
                                    </p:set>
                                    <p:animEffect transition="in" filter="blinds(horizontal)">
                                      <p:cBhvr>
                                        <p:cTn id="131" dur="500"/>
                                        <p:tgtEl>
                                          <p:spTgt spid="17">
                                            <p:txEl>
                                              <p:pRg st="0" end="0"/>
                                            </p:txEl>
                                          </p:spTgt>
                                        </p:tgtEl>
                                      </p:cBhvr>
                                    </p:animEffect>
                                  </p:childTnLst>
                                </p:cTn>
                              </p:par>
                              <p:par>
                                <p:cTn id="132" presetID="3" presetClass="entr" presetSubtype="10" fill="hold" nodeType="withEffect">
                                  <p:stCondLst>
                                    <p:cond delay="0"/>
                                  </p:stCondLst>
                                  <p:childTnLst>
                                    <p:set>
                                      <p:cBhvr>
                                        <p:cTn id="133" dur="1" fill="hold">
                                          <p:stCondLst>
                                            <p:cond delay="0"/>
                                          </p:stCondLst>
                                        </p:cTn>
                                        <p:tgtEl>
                                          <p:spTgt spid="17">
                                            <p:txEl>
                                              <p:pRg st="1" end="1"/>
                                            </p:txEl>
                                          </p:spTgt>
                                        </p:tgtEl>
                                        <p:attrNameLst>
                                          <p:attrName>style.visibility</p:attrName>
                                        </p:attrNameLst>
                                      </p:cBhvr>
                                      <p:to>
                                        <p:strVal val="visible"/>
                                      </p:to>
                                    </p:set>
                                    <p:animEffect transition="in" filter="blinds(horizontal)">
                                      <p:cBhvr>
                                        <p:cTn id="1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20" grpId="0" animBg="1"/>
      <p:bldP spid="21" grpId="0" animBg="1"/>
      <p:bldP spid="22" grpId="0" animBg="1"/>
      <p:bldP spid="23" grpId="0" animBg="1"/>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bindungsstelle 3"/>
          <p:cNvSpPr/>
          <p:nvPr/>
        </p:nvSpPr>
        <p:spPr>
          <a:xfrm>
            <a:off x="1822359" y="1237048"/>
            <a:ext cx="5706366" cy="5512152"/>
          </a:xfrm>
          <a:prstGeom prst="flowChartConnector">
            <a:avLst/>
          </a:prstGeom>
          <a:noFill/>
          <a:ln w="57150" cmpd="sng">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743148" y="-167565"/>
            <a:ext cx="7315200" cy="1154097"/>
          </a:xfrm>
        </p:spPr>
        <p:txBody>
          <a:bodyPr>
            <a:normAutofit fontScale="90000"/>
          </a:bodyPr>
          <a:lstStyle/>
          <a:p>
            <a:pPr lvl="0"/>
            <a:r>
              <a:rPr lang="de-DE" sz="5400" dirty="0"/>
              <a:t/>
            </a:r>
            <a:br>
              <a:rPr lang="de-DE" sz="5400" dirty="0"/>
            </a:br>
            <a:endParaRPr lang="de-DE" sz="4900" dirty="0"/>
          </a:p>
        </p:txBody>
      </p:sp>
      <p:sp>
        <p:nvSpPr>
          <p:cNvPr id="6" name="Oval 5"/>
          <p:cNvSpPr/>
          <p:nvPr/>
        </p:nvSpPr>
        <p:spPr>
          <a:xfrm>
            <a:off x="3884016" y="1288317"/>
            <a:ext cx="1656680" cy="1472364"/>
          </a:xfrm>
          <a:prstGeom prst="ellips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7" name="Oval 6"/>
          <p:cNvSpPr/>
          <p:nvPr/>
        </p:nvSpPr>
        <p:spPr>
          <a:xfrm>
            <a:off x="5559104" y="1969282"/>
            <a:ext cx="1306955" cy="1190456"/>
          </a:xfrm>
          <a:prstGeom prst="ellipse">
            <a:avLst/>
          </a:prstGeom>
          <a:solidFill>
            <a:schemeClr val="accent2">
              <a:lumMod val="75000"/>
            </a:schemeClr>
          </a:solidFill>
          <a:ln>
            <a:solidFill>
              <a:schemeClr val="accent2">
                <a:lumMod val="10000"/>
                <a:lumOff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a:t>
            </a:r>
            <a:r>
              <a:rPr lang="de-DE" dirty="0" err="1" smtClean="0"/>
              <a:t>hair</a:t>
            </a:r>
            <a:r>
              <a:rPr lang="de-DE" dirty="0" smtClean="0"/>
              <a:t> </a:t>
            </a:r>
            <a:r>
              <a:rPr lang="de-DE" dirty="0" err="1" smtClean="0"/>
              <a:t>person</a:t>
            </a:r>
            <a:endParaRPr lang="de-DE" dirty="0"/>
          </a:p>
        </p:txBody>
      </p:sp>
      <p:sp>
        <p:nvSpPr>
          <p:cNvPr id="8" name="Oval 7"/>
          <p:cNvSpPr/>
          <p:nvPr/>
        </p:nvSpPr>
        <p:spPr>
          <a:xfrm>
            <a:off x="5798406" y="3331229"/>
            <a:ext cx="1730319" cy="1601196"/>
          </a:xfrm>
          <a:prstGeom prst="ellipse">
            <a:avLst/>
          </a:prstGeom>
          <a:solidFill>
            <a:schemeClr val="accent2">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Leader</a:t>
            </a:r>
            <a:endParaRPr lang="de-DE" dirty="0"/>
          </a:p>
        </p:txBody>
      </p:sp>
      <p:sp>
        <p:nvSpPr>
          <p:cNvPr id="9" name="Oval 8"/>
          <p:cNvSpPr/>
          <p:nvPr/>
        </p:nvSpPr>
        <p:spPr>
          <a:xfrm>
            <a:off x="2226241" y="1969282"/>
            <a:ext cx="1584143" cy="148493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0" name="Oval 9"/>
          <p:cNvSpPr/>
          <p:nvPr/>
        </p:nvSpPr>
        <p:spPr>
          <a:xfrm>
            <a:off x="5403984" y="4920411"/>
            <a:ext cx="1435803" cy="1233121"/>
          </a:xfrm>
          <a:prstGeom prst="ellipse">
            <a:avLst/>
          </a:prstGeom>
          <a:solidFill>
            <a:srgbClr val="1E4A1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1" name="Oval 10"/>
          <p:cNvSpPr/>
          <p:nvPr/>
        </p:nvSpPr>
        <p:spPr>
          <a:xfrm>
            <a:off x="4076363" y="5374543"/>
            <a:ext cx="1398975" cy="1355036"/>
          </a:xfrm>
          <a:prstGeom prst="ellipse">
            <a:avLst/>
          </a:prstGeom>
          <a:solidFill>
            <a:srgbClr val="4A171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2" name="Oval 11"/>
          <p:cNvSpPr/>
          <p:nvPr/>
        </p:nvSpPr>
        <p:spPr>
          <a:xfrm>
            <a:off x="1865571" y="3552081"/>
            <a:ext cx="1337784" cy="1153647"/>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3" name="Oval 12"/>
          <p:cNvSpPr/>
          <p:nvPr/>
        </p:nvSpPr>
        <p:spPr>
          <a:xfrm>
            <a:off x="2503020" y="4963218"/>
            <a:ext cx="1374583" cy="1233121"/>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chair</a:t>
            </a:r>
            <a:r>
              <a:rPr lang="de-DE" dirty="0"/>
              <a:t> </a:t>
            </a:r>
            <a:r>
              <a:rPr lang="de-DE" dirty="0" err="1"/>
              <a:t>person</a:t>
            </a:r>
            <a:endParaRPr lang="de-DE" dirty="0"/>
          </a:p>
        </p:txBody>
      </p:sp>
      <p:sp>
        <p:nvSpPr>
          <p:cNvPr id="16" name="Textfeld 15"/>
          <p:cNvSpPr txBox="1"/>
          <p:nvPr/>
        </p:nvSpPr>
        <p:spPr>
          <a:xfrm>
            <a:off x="3675532" y="3165584"/>
            <a:ext cx="1754717" cy="1754327"/>
          </a:xfrm>
          <a:prstGeom prst="rect">
            <a:avLst/>
          </a:prstGeom>
          <a:noFill/>
        </p:spPr>
        <p:txBody>
          <a:bodyPr wrap="square" rtlCol="0">
            <a:spAutoFit/>
          </a:bodyPr>
          <a:lstStyle/>
          <a:p>
            <a:pPr algn="ctr"/>
            <a:r>
              <a:rPr lang="de-DE" dirty="0" err="1" smtClean="0"/>
              <a:t>Good</a:t>
            </a:r>
            <a:r>
              <a:rPr lang="de-DE" dirty="0" smtClean="0"/>
              <a:t> News</a:t>
            </a:r>
          </a:p>
          <a:p>
            <a:pPr algn="ctr"/>
            <a:r>
              <a:rPr lang="de-DE" dirty="0" err="1"/>
              <a:t>t</a:t>
            </a:r>
            <a:r>
              <a:rPr lang="de-DE" dirty="0" err="1" smtClean="0"/>
              <a:t>hematized</a:t>
            </a:r>
            <a:endParaRPr lang="de-DE" dirty="0" smtClean="0"/>
          </a:p>
          <a:p>
            <a:pPr algn="ctr"/>
            <a:r>
              <a:rPr lang="de-DE" dirty="0" smtClean="0"/>
              <a:t>in </a:t>
            </a:r>
            <a:r>
              <a:rPr lang="de-DE" dirty="0" err="1" smtClean="0"/>
              <a:t>relation</a:t>
            </a:r>
            <a:endParaRPr lang="de-DE" dirty="0" smtClean="0"/>
          </a:p>
          <a:p>
            <a:pPr algn="ctr"/>
            <a:r>
              <a:rPr lang="de-DE" dirty="0" err="1" smtClean="0"/>
              <a:t>to</a:t>
            </a:r>
            <a:r>
              <a:rPr lang="de-DE" dirty="0" smtClean="0"/>
              <a:t> I, </a:t>
            </a:r>
            <a:r>
              <a:rPr lang="de-DE" dirty="0" err="1" smtClean="0"/>
              <a:t>We</a:t>
            </a:r>
            <a:r>
              <a:rPr lang="de-DE" dirty="0" smtClean="0"/>
              <a:t>, </a:t>
            </a:r>
            <a:r>
              <a:rPr lang="de-DE" dirty="0" err="1" smtClean="0"/>
              <a:t>within</a:t>
            </a:r>
            <a:r>
              <a:rPr lang="de-DE" dirty="0" smtClean="0"/>
              <a:t> </a:t>
            </a:r>
            <a:r>
              <a:rPr lang="de-DE" dirty="0" err="1" smtClean="0"/>
              <a:t>the</a:t>
            </a:r>
            <a:r>
              <a:rPr lang="de-DE" dirty="0" smtClean="0"/>
              <a:t> (</a:t>
            </a:r>
            <a:r>
              <a:rPr lang="de-DE" dirty="0" err="1" smtClean="0"/>
              <a:t>digilized</a:t>
            </a:r>
            <a:r>
              <a:rPr lang="de-DE" dirty="0" smtClean="0"/>
              <a:t>) World</a:t>
            </a:r>
          </a:p>
        </p:txBody>
      </p:sp>
      <p:sp>
        <p:nvSpPr>
          <p:cNvPr id="17" name="Textfeld 16"/>
          <p:cNvSpPr txBox="1"/>
          <p:nvPr/>
        </p:nvSpPr>
        <p:spPr>
          <a:xfrm>
            <a:off x="6657129" y="1241077"/>
            <a:ext cx="2527879" cy="707886"/>
          </a:xfrm>
          <a:prstGeom prst="rect">
            <a:avLst/>
          </a:prstGeom>
          <a:noFill/>
        </p:spPr>
        <p:txBody>
          <a:bodyPr wrap="none" rtlCol="0">
            <a:spAutoFit/>
          </a:bodyPr>
          <a:lstStyle/>
          <a:p>
            <a:r>
              <a:rPr lang="de-DE" sz="2000" i="1" dirty="0" err="1" smtClean="0"/>
              <a:t>Self-contained</a:t>
            </a:r>
            <a:r>
              <a:rPr lang="de-DE" sz="2000" i="1" dirty="0" smtClean="0"/>
              <a:t> </a:t>
            </a:r>
            <a:r>
              <a:rPr lang="de-DE" sz="2000" i="1" dirty="0" err="1" smtClean="0"/>
              <a:t>and</a:t>
            </a:r>
            <a:endParaRPr lang="de-DE" sz="2000" i="1" dirty="0" smtClean="0"/>
          </a:p>
          <a:p>
            <a:r>
              <a:rPr lang="de-DE" sz="2000" i="1" dirty="0" err="1"/>
              <a:t>m</a:t>
            </a:r>
            <a:r>
              <a:rPr lang="de-DE" sz="2000" i="1" dirty="0" err="1" smtClean="0"/>
              <a:t>ainfold</a:t>
            </a:r>
            <a:r>
              <a:rPr lang="de-DE" sz="2000" i="1" dirty="0" smtClean="0"/>
              <a:t> </a:t>
            </a:r>
            <a:r>
              <a:rPr lang="de-DE" sz="2000" i="1" dirty="0" err="1" smtClean="0"/>
              <a:t>community</a:t>
            </a:r>
            <a:r>
              <a:rPr lang="de-DE" sz="2000" i="1" dirty="0" smtClean="0"/>
              <a:t> </a:t>
            </a:r>
            <a:endParaRPr lang="de-DE" sz="2000" i="1" dirty="0"/>
          </a:p>
        </p:txBody>
      </p:sp>
      <p:sp>
        <p:nvSpPr>
          <p:cNvPr id="18" name="Pfeil nach links und rechts 17"/>
          <p:cNvSpPr/>
          <p:nvPr/>
        </p:nvSpPr>
        <p:spPr>
          <a:xfrm>
            <a:off x="5559104" y="2134929"/>
            <a:ext cx="239302" cy="4571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Pfeil nach links und rechts 19"/>
          <p:cNvSpPr/>
          <p:nvPr/>
        </p:nvSpPr>
        <p:spPr>
          <a:xfrm>
            <a:off x="6405862" y="3159738"/>
            <a:ext cx="128854" cy="17149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Pfeil nach links und rechts 20"/>
          <p:cNvSpPr/>
          <p:nvPr/>
        </p:nvSpPr>
        <p:spPr>
          <a:xfrm>
            <a:off x="6866059" y="5006025"/>
            <a:ext cx="73625" cy="12884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links und rechts 21"/>
          <p:cNvSpPr/>
          <p:nvPr/>
        </p:nvSpPr>
        <p:spPr>
          <a:xfrm>
            <a:off x="3736752" y="5907864"/>
            <a:ext cx="368153" cy="33128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links und rechts 22"/>
          <p:cNvSpPr/>
          <p:nvPr/>
        </p:nvSpPr>
        <p:spPr>
          <a:xfrm>
            <a:off x="5503880" y="6239146"/>
            <a:ext cx="460199" cy="2208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Pfeil nach links und rechts 24"/>
          <p:cNvSpPr/>
          <p:nvPr/>
        </p:nvSpPr>
        <p:spPr>
          <a:xfrm>
            <a:off x="2797963" y="4705728"/>
            <a:ext cx="55223" cy="30029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Pfeil nach links und rechts 25"/>
          <p:cNvSpPr/>
          <p:nvPr/>
        </p:nvSpPr>
        <p:spPr>
          <a:xfrm>
            <a:off x="2374581" y="3331229"/>
            <a:ext cx="45719" cy="22085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Pfeil nach links und rechts 26"/>
          <p:cNvSpPr/>
          <p:nvPr/>
        </p:nvSpPr>
        <p:spPr>
          <a:xfrm>
            <a:off x="3571084" y="1766838"/>
            <a:ext cx="276116" cy="20244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9" name="Gerade Verbindung mit Pfeil 28"/>
          <p:cNvCxnSpPr/>
          <p:nvPr/>
        </p:nvCxnSpPr>
        <p:spPr>
          <a:xfrm flipV="1">
            <a:off x="5190942" y="4012195"/>
            <a:ext cx="368162" cy="184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V="1">
            <a:off x="5190942" y="3159738"/>
            <a:ext cx="368162" cy="2392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6" idx="4"/>
          </p:cNvCxnSpPr>
          <p:nvPr/>
        </p:nvCxnSpPr>
        <p:spPr>
          <a:xfrm>
            <a:off x="4712356" y="2760681"/>
            <a:ext cx="36818" cy="31287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3571084" y="3165584"/>
            <a:ext cx="276116" cy="1656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p:nvPr/>
        </p:nvCxnSpPr>
        <p:spPr>
          <a:xfrm>
            <a:off x="3442230" y="4030599"/>
            <a:ext cx="40497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Gerade Verbindung mit Pfeil 38"/>
          <p:cNvCxnSpPr/>
          <p:nvPr/>
        </p:nvCxnSpPr>
        <p:spPr>
          <a:xfrm flipV="1">
            <a:off x="3847200" y="4932425"/>
            <a:ext cx="257705" cy="26448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p:nvPr/>
        </p:nvCxnSpPr>
        <p:spPr>
          <a:xfrm>
            <a:off x="4712358" y="4932425"/>
            <a:ext cx="0" cy="57053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a:off x="5190942" y="4932425"/>
            <a:ext cx="368162" cy="2024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feld 13"/>
          <p:cNvSpPr txBox="1"/>
          <p:nvPr/>
        </p:nvSpPr>
        <p:spPr>
          <a:xfrm>
            <a:off x="6954672" y="5744129"/>
            <a:ext cx="2232502" cy="984885"/>
          </a:xfrm>
          <a:prstGeom prst="rect">
            <a:avLst/>
          </a:prstGeom>
          <a:noFill/>
        </p:spPr>
        <p:txBody>
          <a:bodyPr wrap="none" rtlCol="0">
            <a:spAutoFit/>
          </a:bodyPr>
          <a:lstStyle/>
          <a:p>
            <a:pPr algn="ctr"/>
            <a:r>
              <a:rPr lang="de-DE" sz="2000" dirty="0" err="1"/>
              <a:t>Digilized</a:t>
            </a:r>
            <a:r>
              <a:rPr lang="de-DE" sz="2000" dirty="0"/>
              <a:t> World </a:t>
            </a:r>
            <a:r>
              <a:rPr lang="de-DE" sz="2000" dirty="0" err="1"/>
              <a:t>as</a:t>
            </a:r>
            <a:endParaRPr lang="de-DE" sz="2000" dirty="0"/>
          </a:p>
          <a:p>
            <a:pPr algn="ctr"/>
            <a:r>
              <a:rPr lang="de-DE" sz="2000" dirty="0" err="1"/>
              <a:t>Globe</a:t>
            </a:r>
            <a:endParaRPr lang="de-DE" sz="2000" dirty="0"/>
          </a:p>
          <a:p>
            <a:endParaRPr lang="de-DE" dirty="0"/>
          </a:p>
        </p:txBody>
      </p:sp>
      <p:sp>
        <p:nvSpPr>
          <p:cNvPr id="15" name="Textfeld 14"/>
          <p:cNvSpPr txBox="1"/>
          <p:nvPr/>
        </p:nvSpPr>
        <p:spPr>
          <a:xfrm>
            <a:off x="-51479" y="957575"/>
            <a:ext cx="3748592" cy="1015663"/>
          </a:xfrm>
          <a:prstGeom prst="rect">
            <a:avLst/>
          </a:prstGeom>
          <a:noFill/>
        </p:spPr>
        <p:txBody>
          <a:bodyPr wrap="none" rtlCol="0">
            <a:spAutoFit/>
          </a:bodyPr>
          <a:lstStyle/>
          <a:p>
            <a:r>
              <a:rPr lang="de-DE" sz="2000" dirty="0" smtClean="0"/>
              <a:t>(</a:t>
            </a:r>
            <a:r>
              <a:rPr lang="de-DE" sz="2000" dirty="0" err="1" smtClean="0"/>
              <a:t>Selective</a:t>
            </a:r>
            <a:r>
              <a:rPr lang="de-DE" sz="2000" dirty="0" smtClean="0"/>
              <a:t>) </a:t>
            </a:r>
            <a:r>
              <a:rPr lang="de-DE" sz="2000" dirty="0" err="1" smtClean="0"/>
              <a:t>authentic</a:t>
            </a:r>
            <a:r>
              <a:rPr lang="de-DE" sz="2000" dirty="0" smtClean="0"/>
              <a:t> </a:t>
            </a:r>
            <a:r>
              <a:rPr lang="de-DE" sz="2000" dirty="0" err="1" smtClean="0"/>
              <a:t>messages</a:t>
            </a:r>
            <a:endParaRPr lang="de-DE" sz="2000" dirty="0" smtClean="0"/>
          </a:p>
          <a:p>
            <a:r>
              <a:rPr lang="de-DE" sz="2000" dirty="0" err="1"/>
              <a:t>f</a:t>
            </a:r>
            <a:r>
              <a:rPr lang="de-DE" sz="2000" dirty="0" err="1" smtClean="0"/>
              <a:t>rom</a:t>
            </a:r>
            <a:r>
              <a:rPr lang="de-DE" sz="2000" dirty="0" smtClean="0"/>
              <a:t> </a:t>
            </a:r>
            <a:r>
              <a:rPr lang="de-DE" sz="2000" dirty="0" err="1" smtClean="0"/>
              <a:t>the</a:t>
            </a:r>
            <a:r>
              <a:rPr lang="de-DE" sz="2000" dirty="0" smtClean="0"/>
              <a:t> Authority </a:t>
            </a:r>
            <a:r>
              <a:rPr lang="de-DE" sz="2000" dirty="0" err="1" smtClean="0"/>
              <a:t>and</a:t>
            </a:r>
            <a:r>
              <a:rPr lang="de-DE" sz="2000" dirty="0" smtClean="0"/>
              <a:t> </a:t>
            </a:r>
            <a:r>
              <a:rPr lang="de-DE" sz="2000" dirty="0" err="1" smtClean="0"/>
              <a:t>from</a:t>
            </a:r>
            <a:endParaRPr lang="de-DE" sz="2000" dirty="0" smtClean="0"/>
          </a:p>
          <a:p>
            <a:r>
              <a:rPr lang="de-DE" sz="2000" dirty="0" smtClean="0"/>
              <a:t>Other Chairpersons</a:t>
            </a:r>
            <a:endParaRPr lang="de-DE" sz="2000" dirty="0"/>
          </a:p>
        </p:txBody>
      </p:sp>
      <p:sp>
        <p:nvSpPr>
          <p:cNvPr id="3" name="Rechteck 2"/>
          <p:cNvSpPr/>
          <p:nvPr/>
        </p:nvSpPr>
        <p:spPr>
          <a:xfrm>
            <a:off x="324857" y="81988"/>
            <a:ext cx="8047605" cy="1015663"/>
          </a:xfrm>
          <a:prstGeom prst="rect">
            <a:avLst/>
          </a:prstGeom>
        </p:spPr>
        <p:txBody>
          <a:bodyPr wrap="square">
            <a:spAutoFit/>
          </a:bodyPr>
          <a:lstStyle/>
          <a:p>
            <a:pPr algn="ctr"/>
            <a:r>
              <a:rPr lang="en-US" sz="2000" dirty="0"/>
              <a:t>3.3. The participatory l</a:t>
            </a:r>
            <a:r>
              <a:rPr lang="en-US" sz="2000" dirty="0" smtClean="0"/>
              <a:t>eadership </a:t>
            </a:r>
            <a:r>
              <a:rPr lang="en-US" sz="2000" dirty="0"/>
              <a:t>of ecclesiastical and Religion authorities in a Digital World: Where are the risks and where are the opportunities?</a:t>
            </a:r>
            <a:endParaRPr lang="de-AT" sz="2000" dirty="0"/>
          </a:p>
        </p:txBody>
      </p:sp>
    </p:spTree>
    <p:extLst>
      <p:ext uri="{BB962C8B-B14F-4D97-AF65-F5344CB8AC3E}">
        <p14:creationId xmlns:p14="http://schemas.microsoft.com/office/powerpoint/2010/main" val="1304908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CE8079A4-7AA8-4A4F-87E2-7781EC5097DD}" type="slidenum">
              <a:rPr lang="en-US" smtClean="0"/>
              <a:pPr/>
              <a:t>23</a:t>
            </a:fld>
            <a:endParaRPr lang="en-US"/>
          </a:p>
        </p:txBody>
      </p:sp>
      <p:sp>
        <p:nvSpPr>
          <p:cNvPr id="5" name="Textplatzhalter 4"/>
          <p:cNvSpPr>
            <a:spLocks noGrp="1"/>
          </p:cNvSpPr>
          <p:nvPr>
            <p:ph type="body" idx="1"/>
          </p:nvPr>
        </p:nvSpPr>
        <p:spPr>
          <a:xfrm>
            <a:off x="914400" y="1493015"/>
            <a:ext cx="7315200" cy="3470521"/>
          </a:xfrm>
        </p:spPr>
        <p:txBody>
          <a:bodyPr>
            <a:normAutofit/>
          </a:bodyPr>
          <a:lstStyle/>
          <a:p>
            <a:pPr algn="ctr"/>
            <a:r>
              <a:rPr lang="en-US" sz="3600" dirty="0"/>
              <a:t>3.4. The awareness on "Religious/Theological Authority in a Digital World": Conscious within the leading persons of the Diocese of Innsbruck      </a:t>
            </a:r>
            <a:endParaRPr lang="de-AT" sz="3600" dirty="0"/>
          </a:p>
        </p:txBody>
      </p:sp>
    </p:spTree>
    <p:extLst>
      <p:ext uri="{BB962C8B-B14F-4D97-AF65-F5344CB8AC3E}">
        <p14:creationId xmlns:p14="http://schemas.microsoft.com/office/powerpoint/2010/main" val="31311553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92245"/>
            <a:ext cx="7315200" cy="1154097"/>
          </a:xfrm>
        </p:spPr>
        <p:txBody>
          <a:bodyPr/>
          <a:lstStyle/>
          <a:p>
            <a:r>
              <a:rPr lang="de-DE" dirty="0" smtClean="0"/>
              <a:t>4. </a:t>
            </a:r>
            <a:r>
              <a:rPr lang="de-DE" dirty="0" err="1" smtClean="0"/>
              <a:t>Conclusion</a:t>
            </a:r>
            <a:endParaRPr lang="de-DE" dirty="0"/>
          </a:p>
        </p:txBody>
      </p:sp>
      <p:sp>
        <p:nvSpPr>
          <p:cNvPr id="3" name="Inhaltsplatzhalter 2"/>
          <p:cNvSpPr>
            <a:spLocks noGrp="1"/>
          </p:cNvSpPr>
          <p:nvPr>
            <p:ph idx="1"/>
          </p:nvPr>
        </p:nvSpPr>
        <p:spPr>
          <a:xfrm>
            <a:off x="914400" y="2134853"/>
            <a:ext cx="7315200" cy="4119897"/>
          </a:xfrm>
        </p:spPr>
        <p:txBody>
          <a:bodyPr>
            <a:noAutofit/>
          </a:bodyPr>
          <a:lstStyle/>
          <a:p>
            <a:r>
              <a:rPr lang="de-DE" dirty="0" smtClean="0"/>
              <a:t>Authority in </a:t>
            </a:r>
            <a:r>
              <a:rPr lang="de-DE" dirty="0" err="1" smtClean="0"/>
              <a:t>Churches</a:t>
            </a:r>
            <a:r>
              <a:rPr lang="de-DE" dirty="0" smtClean="0"/>
              <a:t>/</a:t>
            </a:r>
            <a:r>
              <a:rPr lang="de-DE" dirty="0" err="1" smtClean="0"/>
              <a:t>Religions</a:t>
            </a:r>
            <a:r>
              <a:rPr lang="de-DE" dirty="0" smtClean="0"/>
              <a:t> </a:t>
            </a:r>
            <a:r>
              <a:rPr lang="de-DE" dirty="0" err="1" smtClean="0"/>
              <a:t>is</a:t>
            </a:r>
            <a:r>
              <a:rPr lang="de-DE" dirty="0" smtClean="0"/>
              <a:t> </a:t>
            </a:r>
            <a:r>
              <a:rPr lang="de-DE" dirty="0" err="1" smtClean="0"/>
              <a:t>deeply</a:t>
            </a:r>
            <a:r>
              <a:rPr lang="de-DE" dirty="0" smtClean="0"/>
              <a:t> </a:t>
            </a:r>
            <a:r>
              <a:rPr lang="de-DE" dirty="0" err="1" smtClean="0"/>
              <a:t>connected</a:t>
            </a:r>
            <a:r>
              <a:rPr lang="de-DE" dirty="0" smtClean="0"/>
              <a:t> </a:t>
            </a:r>
            <a:r>
              <a:rPr lang="de-DE" dirty="0" err="1" smtClean="0"/>
              <a:t>with</a:t>
            </a:r>
            <a:r>
              <a:rPr lang="de-DE" dirty="0" smtClean="0"/>
              <a:t> </a:t>
            </a:r>
            <a:r>
              <a:rPr lang="de-DE" dirty="0" err="1" smtClean="0"/>
              <a:t>the</a:t>
            </a:r>
            <a:r>
              <a:rPr lang="de-DE" dirty="0" smtClean="0"/>
              <a:t> style </a:t>
            </a:r>
            <a:r>
              <a:rPr lang="de-DE" dirty="0" err="1" smtClean="0"/>
              <a:t>of</a:t>
            </a:r>
            <a:r>
              <a:rPr lang="de-DE" dirty="0" smtClean="0"/>
              <a:t> </a:t>
            </a:r>
            <a:r>
              <a:rPr lang="de-DE" dirty="0" err="1" smtClean="0"/>
              <a:t>Leadership</a:t>
            </a:r>
            <a:r>
              <a:rPr lang="de-DE" dirty="0" smtClean="0"/>
              <a:t>.</a:t>
            </a:r>
          </a:p>
          <a:p>
            <a:r>
              <a:rPr lang="de-DE" dirty="0" err="1" smtClean="0"/>
              <a:t>To</a:t>
            </a:r>
            <a:r>
              <a:rPr lang="de-DE" dirty="0" smtClean="0"/>
              <a:t> </a:t>
            </a:r>
            <a:r>
              <a:rPr lang="de-DE" dirty="0" err="1" smtClean="0"/>
              <a:t>differentiate</a:t>
            </a:r>
            <a:r>
              <a:rPr lang="de-DE" dirty="0" smtClean="0"/>
              <a:t> </a:t>
            </a:r>
            <a:r>
              <a:rPr lang="de-DE" dirty="0" err="1" smtClean="0"/>
              <a:t>styles</a:t>
            </a:r>
            <a:r>
              <a:rPr lang="de-DE" dirty="0" smtClean="0"/>
              <a:t> </a:t>
            </a:r>
            <a:r>
              <a:rPr lang="de-DE" dirty="0" err="1" smtClean="0"/>
              <a:t>of</a:t>
            </a:r>
            <a:r>
              <a:rPr lang="de-DE" dirty="0" smtClean="0"/>
              <a:t> </a:t>
            </a:r>
            <a:r>
              <a:rPr lang="de-DE" dirty="0" err="1" smtClean="0"/>
              <a:t>leadership</a:t>
            </a:r>
            <a:r>
              <a:rPr lang="de-DE" dirty="0" smtClean="0"/>
              <a:t> (</a:t>
            </a:r>
            <a:r>
              <a:rPr lang="de-DE" dirty="0" err="1" smtClean="0"/>
              <a:t>leading</a:t>
            </a:r>
            <a:r>
              <a:rPr lang="de-DE" dirty="0" smtClean="0"/>
              <a:t> in front </a:t>
            </a:r>
            <a:r>
              <a:rPr lang="de-DE" dirty="0" err="1" smtClean="0"/>
              <a:t>of</a:t>
            </a:r>
            <a:r>
              <a:rPr lang="de-DE" dirty="0" smtClean="0"/>
              <a:t>, </a:t>
            </a:r>
            <a:r>
              <a:rPr lang="de-DE" dirty="0" err="1" smtClean="0"/>
              <a:t>leading</a:t>
            </a:r>
            <a:r>
              <a:rPr lang="de-DE" dirty="0" smtClean="0"/>
              <a:t> </a:t>
            </a:r>
            <a:r>
              <a:rPr lang="de-DE" dirty="0" err="1" smtClean="0"/>
              <a:t>for</a:t>
            </a:r>
            <a:r>
              <a:rPr lang="de-DE" dirty="0" smtClean="0"/>
              <a:t> </a:t>
            </a:r>
            <a:r>
              <a:rPr lang="de-DE" dirty="0" err="1" smtClean="0"/>
              <a:t>and</a:t>
            </a:r>
            <a:r>
              <a:rPr lang="de-DE" dirty="0" smtClean="0"/>
              <a:t> </a:t>
            </a:r>
            <a:r>
              <a:rPr lang="de-DE" dirty="0" err="1" smtClean="0"/>
              <a:t>leading</a:t>
            </a:r>
            <a:r>
              <a:rPr lang="de-DE" dirty="0" smtClean="0"/>
              <a:t> </a:t>
            </a:r>
            <a:r>
              <a:rPr lang="de-DE" dirty="0" err="1" smtClean="0"/>
              <a:t>within</a:t>
            </a:r>
            <a:r>
              <a:rPr lang="de-DE" dirty="0" smtClean="0"/>
              <a:t>) </a:t>
            </a:r>
            <a:r>
              <a:rPr lang="de-DE" dirty="0" err="1" smtClean="0"/>
              <a:t>is</a:t>
            </a:r>
            <a:r>
              <a:rPr lang="de-DE" dirty="0" smtClean="0"/>
              <a:t> </a:t>
            </a:r>
            <a:r>
              <a:rPr lang="de-DE" dirty="0" err="1" smtClean="0"/>
              <a:t>helpful</a:t>
            </a:r>
            <a:r>
              <a:rPr lang="de-DE" dirty="0" smtClean="0"/>
              <a:t>; all </a:t>
            </a:r>
            <a:r>
              <a:rPr lang="de-DE" dirty="0" err="1" smtClean="0"/>
              <a:t>three</a:t>
            </a:r>
            <a:r>
              <a:rPr lang="de-DE" dirty="0" smtClean="0"/>
              <a:t> </a:t>
            </a:r>
            <a:r>
              <a:rPr lang="de-DE" dirty="0" err="1" smtClean="0"/>
              <a:t>styles</a:t>
            </a:r>
            <a:r>
              <a:rPr lang="de-DE" dirty="0" smtClean="0"/>
              <a:t> </a:t>
            </a:r>
            <a:r>
              <a:rPr lang="de-DE" dirty="0" err="1" smtClean="0"/>
              <a:t>are</a:t>
            </a:r>
            <a:r>
              <a:rPr lang="de-DE" dirty="0" smtClean="0"/>
              <a:t> </a:t>
            </a:r>
            <a:r>
              <a:rPr lang="de-DE" dirty="0" err="1" smtClean="0"/>
              <a:t>represented</a:t>
            </a:r>
            <a:r>
              <a:rPr lang="de-DE" dirty="0" smtClean="0"/>
              <a:t> in </a:t>
            </a:r>
            <a:r>
              <a:rPr lang="de-DE" dirty="0" err="1" smtClean="0"/>
              <a:t>the</a:t>
            </a:r>
            <a:r>
              <a:rPr lang="de-DE" dirty="0" smtClean="0"/>
              <a:t> </a:t>
            </a:r>
            <a:r>
              <a:rPr lang="de-DE" dirty="0" err="1" smtClean="0"/>
              <a:t>study</a:t>
            </a:r>
            <a:r>
              <a:rPr lang="de-DE" dirty="0" smtClean="0"/>
              <a:t> </a:t>
            </a:r>
            <a:r>
              <a:rPr lang="en-US" dirty="0"/>
              <a:t>on leadership in the Diocese of </a:t>
            </a:r>
            <a:r>
              <a:rPr lang="en-US" dirty="0" smtClean="0"/>
              <a:t>Innsbruck.</a:t>
            </a:r>
          </a:p>
          <a:p>
            <a:r>
              <a:rPr lang="en-US" dirty="0" smtClean="0"/>
              <a:t>“Redemptive Leadership” highlights </a:t>
            </a:r>
            <a:r>
              <a:rPr lang="en-US" dirty="0"/>
              <a:t>the theological impact of every leading practice of authorities.</a:t>
            </a:r>
            <a:endParaRPr lang="de-AT" dirty="0"/>
          </a:p>
          <a:p>
            <a:r>
              <a:rPr lang="de-AT" dirty="0" smtClean="0"/>
              <a:t> </a:t>
            </a:r>
            <a:r>
              <a:rPr lang="en-US" dirty="0"/>
              <a:t>Participatory leadership corresponds with "redemptive leadership". It is a big risk in a Digital World, and it evokes a great desire as we can see </a:t>
            </a:r>
            <a:r>
              <a:rPr lang="en-US" dirty="0" smtClean="0"/>
              <a:t>in </a:t>
            </a:r>
            <a:r>
              <a:rPr lang="en-US" dirty="0"/>
              <a:t>leaders within and outside of Churches and </a:t>
            </a:r>
            <a:r>
              <a:rPr lang="en-US" dirty="0" smtClean="0"/>
              <a:t>Religions.</a:t>
            </a:r>
            <a:r>
              <a:rPr lang="de-AT" dirty="0" smtClean="0"/>
              <a:t> </a:t>
            </a:r>
            <a:endParaRPr lang="de-DE" dirty="0"/>
          </a:p>
        </p:txBody>
      </p:sp>
      <p:sp>
        <p:nvSpPr>
          <p:cNvPr id="5" name="Foliennummernplatzhalter 4"/>
          <p:cNvSpPr>
            <a:spLocks noGrp="1"/>
          </p:cNvSpPr>
          <p:nvPr>
            <p:ph type="sldNum" sz="quarter" idx="12"/>
          </p:nvPr>
        </p:nvSpPr>
        <p:spPr/>
        <p:txBody>
          <a:bodyPr/>
          <a:lstStyle/>
          <a:p>
            <a:fld id="{CE8079A4-7AA8-4A4F-87E2-7781EC5097DD}" type="slidenum">
              <a:rPr lang="en-US" smtClean="0"/>
              <a:pPr/>
              <a:t>24</a:t>
            </a:fld>
            <a:endParaRPr lang="en-US"/>
          </a:p>
        </p:txBody>
      </p:sp>
    </p:spTree>
    <p:extLst>
      <p:ext uri="{BB962C8B-B14F-4D97-AF65-F5344CB8AC3E}">
        <p14:creationId xmlns:p14="http://schemas.microsoft.com/office/powerpoint/2010/main" val="764167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23" b="23"/>
          <a:stretch/>
        </p:blipFill>
        <p:spPr>
          <a:xfrm>
            <a:off x="2551486" y="2185988"/>
            <a:ext cx="3484563" cy="3482975"/>
          </a:xfrm>
        </p:spPr>
      </p:pic>
      <p:pic>
        <p:nvPicPr>
          <p:cNvPr id="6" name="Inhaltsplatzhalt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8292" y="662076"/>
            <a:ext cx="2592287" cy="3483386"/>
          </a:xfrm>
        </p:spPr>
      </p:pic>
      <p:pic>
        <p:nvPicPr>
          <p:cNvPr id="2" name="Bild 1"/>
          <p:cNvPicPr>
            <a:picLocks noChangeAspect="1"/>
          </p:cNvPicPr>
          <p:nvPr/>
        </p:nvPicPr>
        <p:blipFill>
          <a:blip r:embed="rId5"/>
          <a:stretch>
            <a:fillRect/>
          </a:stretch>
        </p:blipFill>
        <p:spPr>
          <a:xfrm>
            <a:off x="5489524" y="731225"/>
            <a:ext cx="3175000" cy="2438400"/>
          </a:xfrm>
          <a:prstGeom prst="rect">
            <a:avLst/>
          </a:prstGeom>
        </p:spPr>
      </p:pic>
      <p:pic>
        <p:nvPicPr>
          <p:cNvPr id="3" name="Bild 2"/>
          <p:cNvPicPr>
            <a:picLocks noChangeAspect="1"/>
          </p:cNvPicPr>
          <p:nvPr/>
        </p:nvPicPr>
        <p:blipFill>
          <a:blip r:embed="rId6"/>
          <a:stretch>
            <a:fillRect/>
          </a:stretch>
        </p:blipFill>
        <p:spPr>
          <a:xfrm>
            <a:off x="5499124" y="3061789"/>
            <a:ext cx="3182796" cy="3748626"/>
          </a:xfrm>
          <a:prstGeom prst="rect">
            <a:avLst/>
          </a:prstGeom>
        </p:spPr>
      </p:pic>
      <p:pic>
        <p:nvPicPr>
          <p:cNvPr id="4" name="Bild 3"/>
          <p:cNvPicPr>
            <a:picLocks noChangeAspect="1"/>
          </p:cNvPicPr>
          <p:nvPr/>
        </p:nvPicPr>
        <p:blipFill>
          <a:blip r:embed="rId7"/>
          <a:stretch>
            <a:fillRect/>
          </a:stretch>
        </p:blipFill>
        <p:spPr>
          <a:xfrm>
            <a:off x="72103" y="4186355"/>
            <a:ext cx="3337598" cy="2551030"/>
          </a:xfrm>
          <a:prstGeom prst="rect">
            <a:avLst/>
          </a:prstGeom>
        </p:spPr>
      </p:pic>
      <p:sp>
        <p:nvSpPr>
          <p:cNvPr id="8" name="Foliennummernplatzhalter 7"/>
          <p:cNvSpPr>
            <a:spLocks noGrp="1"/>
          </p:cNvSpPr>
          <p:nvPr>
            <p:ph type="sldNum" sz="quarter" idx="12"/>
          </p:nvPr>
        </p:nvSpPr>
        <p:spPr/>
        <p:txBody>
          <a:bodyPr/>
          <a:lstStyle/>
          <a:p>
            <a:fld id="{CE8079A4-7AA8-4A4F-87E2-7781EC5097DD}" type="slidenum">
              <a:rPr lang="en-US" smtClean="0"/>
              <a:pPr/>
              <a:t>3</a:t>
            </a:fld>
            <a:endParaRPr lang="en-US"/>
          </a:p>
        </p:txBody>
      </p:sp>
    </p:spTree>
    <p:extLst>
      <p:ext uri="{BB962C8B-B14F-4D97-AF65-F5344CB8AC3E}">
        <p14:creationId xmlns:p14="http://schemas.microsoft.com/office/powerpoint/2010/main" val="3017290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1116348" y="1801446"/>
            <a:ext cx="3364992" cy="621792"/>
          </a:xfrm>
        </p:spPr>
        <p:txBody>
          <a:bodyPr/>
          <a:lstStyle/>
          <a:p>
            <a:pPr algn="ctr"/>
            <a:r>
              <a:rPr lang="de-DE" dirty="0" err="1"/>
              <a:t>F</a:t>
            </a:r>
            <a:r>
              <a:rPr lang="de-DE" dirty="0" err="1" smtClean="0"/>
              <a:t>acilitating</a:t>
            </a:r>
            <a:r>
              <a:rPr lang="de-DE" dirty="0" smtClean="0"/>
              <a:t> </a:t>
            </a:r>
            <a:r>
              <a:rPr lang="de-DE" dirty="0" err="1"/>
              <a:t>I</a:t>
            </a:r>
            <a:r>
              <a:rPr lang="de-DE" dirty="0" err="1" smtClean="0"/>
              <a:t>nterreligious</a:t>
            </a:r>
            <a:r>
              <a:rPr lang="de-DE" dirty="0" smtClean="0"/>
              <a:t> </a:t>
            </a:r>
            <a:r>
              <a:rPr lang="de-DE" dirty="0"/>
              <a:t>G</a:t>
            </a:r>
            <a:r>
              <a:rPr lang="de-DE" dirty="0" smtClean="0"/>
              <a:t>roups</a:t>
            </a:r>
            <a:endParaRPr lang="de-DE" dirty="0"/>
          </a:p>
        </p:txBody>
      </p:sp>
      <p:sp>
        <p:nvSpPr>
          <p:cNvPr id="3" name="Textplatzhalter 2"/>
          <p:cNvSpPr>
            <a:spLocks noGrp="1"/>
          </p:cNvSpPr>
          <p:nvPr>
            <p:ph type="body" sz="quarter" idx="3"/>
          </p:nvPr>
        </p:nvSpPr>
        <p:spPr>
          <a:xfrm>
            <a:off x="4885144" y="1829984"/>
            <a:ext cx="3362062" cy="621792"/>
          </a:xfrm>
        </p:spPr>
        <p:txBody>
          <a:bodyPr/>
          <a:lstStyle/>
          <a:p>
            <a:pPr algn="ctr"/>
            <a:r>
              <a:rPr lang="de-DE" dirty="0"/>
              <a:t>S</a:t>
            </a:r>
            <a:r>
              <a:rPr lang="de-DE" dirty="0" smtClean="0"/>
              <a:t>tudy on </a:t>
            </a:r>
            <a:r>
              <a:rPr lang="de-DE" dirty="0" err="1"/>
              <a:t>L</a:t>
            </a:r>
            <a:r>
              <a:rPr lang="de-DE" dirty="0" err="1" smtClean="0"/>
              <a:t>eadership</a:t>
            </a:r>
            <a:endParaRPr lang="de-DE" dirty="0"/>
          </a:p>
        </p:txBody>
      </p:sp>
      <p:sp>
        <p:nvSpPr>
          <p:cNvPr id="4" name="Titel 3"/>
          <p:cNvSpPr>
            <a:spLocks noGrp="1"/>
          </p:cNvSpPr>
          <p:nvPr>
            <p:ph type="title"/>
          </p:nvPr>
        </p:nvSpPr>
        <p:spPr>
          <a:xfrm>
            <a:off x="914400" y="474540"/>
            <a:ext cx="7315200" cy="1154097"/>
          </a:xfrm>
        </p:spPr>
        <p:txBody>
          <a:bodyPr>
            <a:normAutofit fontScale="90000"/>
          </a:bodyPr>
          <a:lstStyle/>
          <a:p>
            <a:pPr algn="ctr"/>
            <a:r>
              <a:rPr lang="de-DE" dirty="0" err="1" smtClean="0"/>
              <a:t>Religious</a:t>
            </a:r>
            <a:r>
              <a:rPr lang="de-DE" dirty="0" smtClean="0"/>
              <a:t>/</a:t>
            </a:r>
            <a:r>
              <a:rPr lang="de-DE" dirty="0" err="1" smtClean="0"/>
              <a:t>Theological</a:t>
            </a:r>
            <a:r>
              <a:rPr lang="de-DE" dirty="0" smtClean="0"/>
              <a:t> Authority in a Digital World</a:t>
            </a:r>
            <a:endParaRPr lang="de-DE" dirty="0"/>
          </a:p>
        </p:txBody>
      </p:sp>
      <p:pic>
        <p:nvPicPr>
          <p:cNvPr id="7" name="Inhaltsplatzhalter 6" descr="SSK_2731.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10032" r="10032"/>
          <a:stretch>
            <a:fillRect/>
          </a:stretch>
        </p:blipFill>
        <p:spPr>
          <a:xfrm>
            <a:off x="285078" y="2677207"/>
            <a:ext cx="4600066" cy="3809799"/>
          </a:xfrm>
        </p:spPr>
      </p:pic>
      <p:pic>
        <p:nvPicPr>
          <p:cNvPr id="8" name="Inhaltsplatzhalter 7" descr="IMG_1624.jpg"/>
          <p:cNvPicPr>
            <a:picLocks noGrp="1" noChangeAspect="1"/>
          </p:cNvPicPr>
          <p:nvPr>
            <p:ph sz="quarter" idx="14"/>
          </p:nvPr>
        </p:nvPicPr>
        <p:blipFill>
          <a:blip r:embed="rId4" cstate="print">
            <a:extLst>
              <a:ext uri="{28A0092B-C50C-407E-A947-70E740481C1C}">
                <a14:useLocalDpi xmlns:a14="http://schemas.microsoft.com/office/drawing/2010/main" val="0"/>
              </a:ext>
            </a:extLst>
          </a:blip>
          <a:srcRect l="-30424" r="-30424"/>
          <a:stretch>
            <a:fillRect/>
          </a:stretch>
        </p:blipFill>
        <p:spPr>
          <a:xfrm>
            <a:off x="4330460" y="2711095"/>
            <a:ext cx="4903666" cy="4061292"/>
          </a:xfrm>
        </p:spPr>
      </p:pic>
    </p:spTree>
    <p:extLst>
      <p:ext uri="{BB962C8B-B14F-4D97-AF65-F5344CB8AC3E}">
        <p14:creationId xmlns:p14="http://schemas.microsoft.com/office/powerpoint/2010/main" val="561965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765132"/>
            <a:ext cx="7315200" cy="1293592"/>
          </a:xfrm>
        </p:spPr>
        <p:txBody>
          <a:bodyPr/>
          <a:lstStyle/>
          <a:p>
            <a:r>
              <a:rPr lang="de-DE" dirty="0"/>
              <a:t>1. </a:t>
            </a:r>
            <a:r>
              <a:rPr lang="de-DE" dirty="0" err="1"/>
              <a:t>Preliminaries</a:t>
            </a:r>
            <a:endParaRPr lang="de-DE" dirty="0"/>
          </a:p>
        </p:txBody>
      </p:sp>
      <p:sp>
        <p:nvSpPr>
          <p:cNvPr id="4" name="Foliennummernplatzhalter 3"/>
          <p:cNvSpPr>
            <a:spLocks noGrp="1"/>
          </p:cNvSpPr>
          <p:nvPr>
            <p:ph type="sldNum" sz="quarter" idx="12"/>
          </p:nvPr>
        </p:nvSpPr>
        <p:spPr/>
        <p:txBody>
          <a:bodyPr/>
          <a:lstStyle/>
          <a:p>
            <a:fld id="{CE8079A4-7AA8-4A4F-87E2-7781EC5097DD}" type="slidenum">
              <a:rPr lang="en-US" smtClean="0"/>
              <a:pPr/>
              <a:t>5</a:t>
            </a:fld>
            <a:endParaRPr lang="en-US"/>
          </a:p>
        </p:txBody>
      </p:sp>
    </p:spTree>
    <p:extLst>
      <p:ext uri="{BB962C8B-B14F-4D97-AF65-F5344CB8AC3E}">
        <p14:creationId xmlns:p14="http://schemas.microsoft.com/office/powerpoint/2010/main" val="1876914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952067"/>
            <a:ext cx="7315200" cy="1154097"/>
          </a:xfrm>
        </p:spPr>
        <p:txBody>
          <a:bodyPr/>
          <a:lstStyle/>
          <a:p>
            <a:r>
              <a:rPr lang="de-DE" dirty="0" smtClean="0"/>
              <a:t>1.1. </a:t>
            </a:r>
            <a:r>
              <a:rPr lang="de-DE" dirty="0" err="1" smtClean="0"/>
              <a:t>Redemptive</a:t>
            </a:r>
            <a:r>
              <a:rPr lang="de-DE" dirty="0" smtClean="0"/>
              <a:t> </a:t>
            </a:r>
            <a:r>
              <a:rPr lang="de-DE" dirty="0" err="1" smtClean="0"/>
              <a:t>Leadership</a:t>
            </a:r>
            <a:endParaRPr lang="de-DE" dirty="0"/>
          </a:p>
        </p:txBody>
      </p:sp>
      <p:pic>
        <p:nvPicPr>
          <p:cNvPr id="4" name="Inhaltsplatzhalter 3" descr="Erwin0037.jpg"/>
          <p:cNvPicPr>
            <a:picLocks noGrp="1" noChangeAspect="1"/>
          </p:cNvPicPr>
          <p:nvPr>
            <p:ph idx="1"/>
          </p:nvPr>
        </p:nvPicPr>
        <p:blipFill>
          <a:blip r:embed="rId3">
            <a:extLst>
              <a:ext uri="{28A0092B-C50C-407E-A947-70E740481C1C}">
                <a14:useLocalDpi xmlns:a14="http://schemas.microsoft.com/office/drawing/2010/main" val="0"/>
              </a:ext>
            </a:extLst>
          </a:blip>
          <a:srcRect t="14894" b="14894"/>
          <a:stretch>
            <a:fillRect/>
          </a:stretch>
        </p:blipFill>
        <p:spPr>
          <a:xfrm>
            <a:off x="580419" y="2769833"/>
            <a:ext cx="7649181" cy="3701127"/>
          </a:xfrm>
        </p:spPr>
      </p:pic>
      <p:sp>
        <p:nvSpPr>
          <p:cNvPr id="5" name="Foliennummernplatzhalter 4"/>
          <p:cNvSpPr>
            <a:spLocks noGrp="1"/>
          </p:cNvSpPr>
          <p:nvPr>
            <p:ph type="sldNum" sz="quarter" idx="12"/>
          </p:nvPr>
        </p:nvSpPr>
        <p:spPr/>
        <p:txBody>
          <a:bodyPr/>
          <a:lstStyle/>
          <a:p>
            <a:fld id="{CE8079A4-7AA8-4A4F-87E2-7781EC5097DD}" type="slidenum">
              <a:rPr lang="en-US" smtClean="0"/>
              <a:pPr/>
              <a:t>6</a:t>
            </a:fld>
            <a:endParaRPr lang="en-US"/>
          </a:p>
        </p:txBody>
      </p:sp>
    </p:spTree>
    <p:extLst>
      <p:ext uri="{BB962C8B-B14F-4D97-AF65-F5344CB8AC3E}">
        <p14:creationId xmlns:p14="http://schemas.microsoft.com/office/powerpoint/2010/main" val="2871562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2700338" y="4941888"/>
            <a:ext cx="3706812" cy="1581150"/>
            <a:chOff x="1701" y="1661"/>
            <a:chExt cx="2335" cy="2448"/>
          </a:xfrm>
        </p:grpSpPr>
        <p:grpSp>
          <p:nvGrpSpPr>
            <p:cNvPr id="36867" name="Group 3"/>
            <p:cNvGrpSpPr>
              <a:grpSpLocks/>
            </p:cNvGrpSpPr>
            <p:nvPr/>
          </p:nvGrpSpPr>
          <p:grpSpPr bwMode="auto">
            <a:xfrm>
              <a:off x="1746" y="1842"/>
              <a:ext cx="2267" cy="2267"/>
              <a:chOff x="2267" y="1133"/>
              <a:chExt cx="2267" cy="2267"/>
            </a:xfrm>
          </p:grpSpPr>
          <p:sp>
            <p:nvSpPr>
              <p:cNvPr id="36868" name="Oval 4"/>
              <p:cNvSpPr>
                <a:spLocks noChangeArrowheads="1"/>
              </p:cNvSpPr>
              <p:nvPr/>
            </p:nvSpPr>
            <p:spPr bwMode="auto">
              <a:xfrm>
                <a:off x="2267" y="1133"/>
                <a:ext cx="2267" cy="2267"/>
              </a:xfrm>
              <a:prstGeom prst="ellipse">
                <a:avLst/>
              </a:prstGeom>
              <a:solidFill>
                <a:srgbClr val="9933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69" name="AutoShape 5"/>
              <p:cNvSpPr>
                <a:spLocks noChangeArrowheads="1"/>
              </p:cNvSpPr>
              <p:nvPr/>
            </p:nvSpPr>
            <p:spPr bwMode="auto">
              <a:xfrm>
                <a:off x="2416" y="1133"/>
                <a:ext cx="1963" cy="1700"/>
              </a:xfrm>
              <a:prstGeom prst="triangle">
                <a:avLst>
                  <a:gd name="adj" fmla="val 50000"/>
                </a:avLst>
              </a:prstGeom>
              <a:solidFill>
                <a:srgbClr val="9933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70" name="Group 6"/>
            <p:cNvGrpSpPr>
              <a:grpSpLocks/>
            </p:cNvGrpSpPr>
            <p:nvPr/>
          </p:nvGrpSpPr>
          <p:grpSpPr bwMode="auto">
            <a:xfrm>
              <a:off x="3606" y="2115"/>
              <a:ext cx="340" cy="340"/>
              <a:chOff x="2699" y="2795"/>
              <a:chExt cx="340" cy="340"/>
            </a:xfrm>
          </p:grpSpPr>
          <p:sp>
            <p:nvSpPr>
              <p:cNvPr id="36871" name="Oval 7"/>
              <p:cNvSpPr>
                <a:spLocks noChangeArrowheads="1"/>
              </p:cNvSpPr>
              <p:nvPr/>
            </p:nvSpPr>
            <p:spPr bwMode="auto">
              <a:xfrm>
                <a:off x="2699" y="2795"/>
                <a:ext cx="340" cy="340"/>
              </a:xfrm>
              <a:prstGeom prst="ellipse">
                <a:avLst/>
              </a:prstGeom>
              <a:solidFill>
                <a:srgbClr val="9933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72" name="AutoShape 8"/>
              <p:cNvSpPr>
                <a:spLocks noChangeArrowheads="1"/>
              </p:cNvSpPr>
              <p:nvPr/>
            </p:nvSpPr>
            <p:spPr bwMode="auto">
              <a:xfrm>
                <a:off x="2721" y="2795"/>
                <a:ext cx="295" cy="255"/>
              </a:xfrm>
              <a:prstGeom prst="triangle">
                <a:avLst>
                  <a:gd name="adj" fmla="val 50000"/>
                </a:avLst>
              </a:prstGeom>
              <a:solidFill>
                <a:srgbClr val="9933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73" name="Group 9"/>
            <p:cNvGrpSpPr>
              <a:grpSpLocks/>
            </p:cNvGrpSpPr>
            <p:nvPr/>
          </p:nvGrpSpPr>
          <p:grpSpPr bwMode="auto">
            <a:xfrm>
              <a:off x="2699" y="1661"/>
              <a:ext cx="340" cy="340"/>
              <a:chOff x="2699" y="2795"/>
              <a:chExt cx="340" cy="340"/>
            </a:xfrm>
          </p:grpSpPr>
          <p:sp>
            <p:nvSpPr>
              <p:cNvPr id="36874" name="Oval 10"/>
              <p:cNvSpPr>
                <a:spLocks noChangeArrowheads="1"/>
              </p:cNvSpPr>
              <p:nvPr/>
            </p:nvSpPr>
            <p:spPr bwMode="auto">
              <a:xfrm>
                <a:off x="2699" y="2795"/>
                <a:ext cx="340" cy="340"/>
              </a:xfrm>
              <a:prstGeom prst="ellipse">
                <a:avLst/>
              </a:prstGeom>
              <a:solidFill>
                <a:srgbClr val="9933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75" name="AutoShape 11"/>
              <p:cNvSpPr>
                <a:spLocks noChangeArrowheads="1"/>
              </p:cNvSpPr>
              <p:nvPr/>
            </p:nvSpPr>
            <p:spPr bwMode="auto">
              <a:xfrm>
                <a:off x="2721" y="2795"/>
                <a:ext cx="295" cy="255"/>
              </a:xfrm>
              <a:prstGeom prst="triangle">
                <a:avLst>
                  <a:gd name="adj" fmla="val 50000"/>
                </a:avLst>
              </a:prstGeom>
              <a:solidFill>
                <a:srgbClr val="9933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76" name="Group 12"/>
            <p:cNvGrpSpPr>
              <a:grpSpLocks/>
            </p:cNvGrpSpPr>
            <p:nvPr/>
          </p:nvGrpSpPr>
          <p:grpSpPr bwMode="auto">
            <a:xfrm>
              <a:off x="3696" y="3385"/>
              <a:ext cx="340" cy="340"/>
              <a:chOff x="2699" y="2795"/>
              <a:chExt cx="340" cy="340"/>
            </a:xfrm>
          </p:grpSpPr>
          <p:sp>
            <p:nvSpPr>
              <p:cNvPr id="36877" name="Oval 13"/>
              <p:cNvSpPr>
                <a:spLocks noChangeArrowheads="1"/>
              </p:cNvSpPr>
              <p:nvPr/>
            </p:nvSpPr>
            <p:spPr bwMode="auto">
              <a:xfrm>
                <a:off x="2699" y="2795"/>
                <a:ext cx="340" cy="340"/>
              </a:xfrm>
              <a:prstGeom prst="ellipse">
                <a:avLst/>
              </a:prstGeom>
              <a:solidFill>
                <a:srgbClr val="9933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78" name="AutoShape 14"/>
              <p:cNvSpPr>
                <a:spLocks noChangeArrowheads="1"/>
              </p:cNvSpPr>
              <p:nvPr/>
            </p:nvSpPr>
            <p:spPr bwMode="auto">
              <a:xfrm>
                <a:off x="2721" y="2795"/>
                <a:ext cx="295" cy="255"/>
              </a:xfrm>
              <a:prstGeom prst="triangle">
                <a:avLst>
                  <a:gd name="adj" fmla="val 50000"/>
                </a:avLst>
              </a:prstGeom>
              <a:solidFill>
                <a:srgbClr val="9933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79" name="Group 15"/>
            <p:cNvGrpSpPr>
              <a:grpSpLocks/>
            </p:cNvGrpSpPr>
            <p:nvPr/>
          </p:nvGrpSpPr>
          <p:grpSpPr bwMode="auto">
            <a:xfrm>
              <a:off x="1701" y="3385"/>
              <a:ext cx="340" cy="340"/>
              <a:chOff x="2699" y="2795"/>
              <a:chExt cx="340" cy="340"/>
            </a:xfrm>
          </p:grpSpPr>
          <p:sp>
            <p:nvSpPr>
              <p:cNvPr id="36880" name="Oval 16"/>
              <p:cNvSpPr>
                <a:spLocks noChangeArrowheads="1"/>
              </p:cNvSpPr>
              <p:nvPr/>
            </p:nvSpPr>
            <p:spPr bwMode="auto">
              <a:xfrm>
                <a:off x="2699" y="2795"/>
                <a:ext cx="340" cy="340"/>
              </a:xfrm>
              <a:prstGeom prst="ellipse">
                <a:avLst/>
              </a:prstGeom>
              <a:solidFill>
                <a:srgbClr val="9933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81" name="AutoShape 17"/>
              <p:cNvSpPr>
                <a:spLocks noChangeArrowheads="1"/>
              </p:cNvSpPr>
              <p:nvPr/>
            </p:nvSpPr>
            <p:spPr bwMode="auto">
              <a:xfrm>
                <a:off x="2721" y="2795"/>
                <a:ext cx="295" cy="255"/>
              </a:xfrm>
              <a:prstGeom prst="triangle">
                <a:avLst>
                  <a:gd name="adj" fmla="val 50000"/>
                </a:avLst>
              </a:prstGeom>
              <a:solidFill>
                <a:srgbClr val="9933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grpSp>
        <p:nvGrpSpPr>
          <p:cNvPr id="36882" name="Group 18"/>
          <p:cNvGrpSpPr>
            <a:grpSpLocks/>
          </p:cNvGrpSpPr>
          <p:nvPr/>
        </p:nvGrpSpPr>
        <p:grpSpPr bwMode="auto">
          <a:xfrm>
            <a:off x="2700338" y="3357563"/>
            <a:ext cx="3706812" cy="1581150"/>
            <a:chOff x="1701" y="1661"/>
            <a:chExt cx="2335" cy="2448"/>
          </a:xfrm>
        </p:grpSpPr>
        <p:grpSp>
          <p:nvGrpSpPr>
            <p:cNvPr id="36883" name="Group 19"/>
            <p:cNvGrpSpPr>
              <a:grpSpLocks/>
            </p:cNvGrpSpPr>
            <p:nvPr/>
          </p:nvGrpSpPr>
          <p:grpSpPr bwMode="auto">
            <a:xfrm>
              <a:off x="1746" y="1842"/>
              <a:ext cx="2267" cy="2267"/>
              <a:chOff x="2267" y="1133"/>
              <a:chExt cx="2267" cy="2267"/>
            </a:xfrm>
          </p:grpSpPr>
          <p:sp>
            <p:nvSpPr>
              <p:cNvPr id="36884" name="Oval 20"/>
              <p:cNvSpPr>
                <a:spLocks noChangeArrowheads="1"/>
              </p:cNvSpPr>
              <p:nvPr/>
            </p:nvSpPr>
            <p:spPr bwMode="auto">
              <a:xfrm>
                <a:off x="2267" y="1133"/>
                <a:ext cx="2267" cy="2267"/>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85" name="AutoShape 21"/>
              <p:cNvSpPr>
                <a:spLocks noChangeArrowheads="1"/>
              </p:cNvSpPr>
              <p:nvPr/>
            </p:nvSpPr>
            <p:spPr bwMode="auto">
              <a:xfrm>
                <a:off x="2416" y="1133"/>
                <a:ext cx="1963" cy="1700"/>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86" name="Group 22"/>
            <p:cNvGrpSpPr>
              <a:grpSpLocks/>
            </p:cNvGrpSpPr>
            <p:nvPr/>
          </p:nvGrpSpPr>
          <p:grpSpPr bwMode="auto">
            <a:xfrm>
              <a:off x="3606" y="2115"/>
              <a:ext cx="340" cy="340"/>
              <a:chOff x="2699" y="2795"/>
              <a:chExt cx="340" cy="340"/>
            </a:xfrm>
          </p:grpSpPr>
          <p:sp>
            <p:nvSpPr>
              <p:cNvPr id="36887" name="Oval 23"/>
              <p:cNvSpPr>
                <a:spLocks noChangeArrowheads="1"/>
              </p:cNvSpPr>
              <p:nvPr/>
            </p:nvSpPr>
            <p:spPr bwMode="auto">
              <a:xfrm>
                <a:off x="2699" y="2795"/>
                <a:ext cx="340" cy="34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88" name="AutoShape 24"/>
              <p:cNvSpPr>
                <a:spLocks noChangeArrowheads="1"/>
              </p:cNvSpPr>
              <p:nvPr/>
            </p:nvSpPr>
            <p:spPr bwMode="auto">
              <a:xfrm>
                <a:off x="2721" y="2795"/>
                <a:ext cx="295" cy="255"/>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89" name="Group 25"/>
            <p:cNvGrpSpPr>
              <a:grpSpLocks/>
            </p:cNvGrpSpPr>
            <p:nvPr/>
          </p:nvGrpSpPr>
          <p:grpSpPr bwMode="auto">
            <a:xfrm>
              <a:off x="2699" y="1661"/>
              <a:ext cx="340" cy="340"/>
              <a:chOff x="2699" y="2795"/>
              <a:chExt cx="340" cy="340"/>
            </a:xfrm>
          </p:grpSpPr>
          <p:sp>
            <p:nvSpPr>
              <p:cNvPr id="36890" name="Oval 26"/>
              <p:cNvSpPr>
                <a:spLocks noChangeArrowheads="1"/>
              </p:cNvSpPr>
              <p:nvPr/>
            </p:nvSpPr>
            <p:spPr bwMode="auto">
              <a:xfrm>
                <a:off x="2699" y="2795"/>
                <a:ext cx="340" cy="34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91" name="AutoShape 27"/>
              <p:cNvSpPr>
                <a:spLocks noChangeArrowheads="1"/>
              </p:cNvSpPr>
              <p:nvPr/>
            </p:nvSpPr>
            <p:spPr bwMode="auto">
              <a:xfrm>
                <a:off x="2721" y="2795"/>
                <a:ext cx="295" cy="255"/>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92" name="Group 28"/>
            <p:cNvGrpSpPr>
              <a:grpSpLocks/>
            </p:cNvGrpSpPr>
            <p:nvPr/>
          </p:nvGrpSpPr>
          <p:grpSpPr bwMode="auto">
            <a:xfrm>
              <a:off x="3696" y="3385"/>
              <a:ext cx="340" cy="340"/>
              <a:chOff x="2699" y="2795"/>
              <a:chExt cx="340" cy="340"/>
            </a:xfrm>
          </p:grpSpPr>
          <p:sp>
            <p:nvSpPr>
              <p:cNvPr id="36893" name="Oval 29"/>
              <p:cNvSpPr>
                <a:spLocks noChangeArrowheads="1"/>
              </p:cNvSpPr>
              <p:nvPr/>
            </p:nvSpPr>
            <p:spPr bwMode="auto">
              <a:xfrm>
                <a:off x="2699" y="2795"/>
                <a:ext cx="340" cy="34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94" name="AutoShape 30"/>
              <p:cNvSpPr>
                <a:spLocks noChangeArrowheads="1"/>
              </p:cNvSpPr>
              <p:nvPr/>
            </p:nvSpPr>
            <p:spPr bwMode="auto">
              <a:xfrm>
                <a:off x="2721" y="2795"/>
                <a:ext cx="295" cy="255"/>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895" name="Group 31"/>
            <p:cNvGrpSpPr>
              <a:grpSpLocks/>
            </p:cNvGrpSpPr>
            <p:nvPr/>
          </p:nvGrpSpPr>
          <p:grpSpPr bwMode="auto">
            <a:xfrm>
              <a:off x="1701" y="3385"/>
              <a:ext cx="340" cy="340"/>
              <a:chOff x="2699" y="2795"/>
              <a:chExt cx="340" cy="340"/>
            </a:xfrm>
          </p:grpSpPr>
          <p:sp>
            <p:nvSpPr>
              <p:cNvPr id="36896" name="Oval 32"/>
              <p:cNvSpPr>
                <a:spLocks noChangeArrowheads="1"/>
              </p:cNvSpPr>
              <p:nvPr/>
            </p:nvSpPr>
            <p:spPr bwMode="auto">
              <a:xfrm>
                <a:off x="2699" y="2795"/>
                <a:ext cx="340" cy="34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897" name="AutoShape 33"/>
              <p:cNvSpPr>
                <a:spLocks noChangeArrowheads="1"/>
              </p:cNvSpPr>
              <p:nvPr/>
            </p:nvSpPr>
            <p:spPr bwMode="auto">
              <a:xfrm>
                <a:off x="2721" y="2795"/>
                <a:ext cx="295" cy="255"/>
              </a:xfrm>
              <a:prstGeom prst="triangle">
                <a:avLst>
                  <a:gd name="adj" fmla="val 50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grpSp>
        <p:nvGrpSpPr>
          <p:cNvPr id="36898" name="Group 34"/>
          <p:cNvGrpSpPr>
            <a:grpSpLocks/>
          </p:cNvGrpSpPr>
          <p:nvPr/>
        </p:nvGrpSpPr>
        <p:grpSpPr bwMode="auto">
          <a:xfrm>
            <a:off x="2700338" y="1773238"/>
            <a:ext cx="3706812" cy="1581150"/>
            <a:chOff x="1701" y="1661"/>
            <a:chExt cx="2335" cy="2448"/>
          </a:xfrm>
          <a:solidFill>
            <a:schemeClr val="accent1"/>
          </a:solidFill>
        </p:grpSpPr>
        <p:grpSp>
          <p:nvGrpSpPr>
            <p:cNvPr id="36899" name="Group 35"/>
            <p:cNvGrpSpPr>
              <a:grpSpLocks/>
            </p:cNvGrpSpPr>
            <p:nvPr/>
          </p:nvGrpSpPr>
          <p:grpSpPr bwMode="auto">
            <a:xfrm>
              <a:off x="1746" y="1842"/>
              <a:ext cx="2267" cy="2267"/>
              <a:chOff x="2267" y="1133"/>
              <a:chExt cx="2267" cy="2267"/>
            </a:xfrm>
            <a:grpFill/>
          </p:grpSpPr>
          <p:sp>
            <p:nvSpPr>
              <p:cNvPr id="36900" name="Oval 36"/>
              <p:cNvSpPr>
                <a:spLocks noChangeArrowheads="1"/>
              </p:cNvSpPr>
              <p:nvPr/>
            </p:nvSpPr>
            <p:spPr bwMode="auto">
              <a:xfrm>
                <a:off x="2267" y="1133"/>
                <a:ext cx="2267" cy="2267"/>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01" name="AutoShape 37"/>
              <p:cNvSpPr>
                <a:spLocks noChangeArrowheads="1"/>
              </p:cNvSpPr>
              <p:nvPr/>
            </p:nvSpPr>
            <p:spPr bwMode="auto">
              <a:xfrm>
                <a:off x="2416" y="1133"/>
                <a:ext cx="1963" cy="1700"/>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02" name="Group 38"/>
            <p:cNvGrpSpPr>
              <a:grpSpLocks/>
            </p:cNvGrpSpPr>
            <p:nvPr/>
          </p:nvGrpSpPr>
          <p:grpSpPr bwMode="auto">
            <a:xfrm>
              <a:off x="3606" y="2115"/>
              <a:ext cx="340" cy="340"/>
              <a:chOff x="2699" y="2795"/>
              <a:chExt cx="340" cy="340"/>
            </a:xfrm>
            <a:grpFill/>
          </p:grpSpPr>
          <p:sp>
            <p:nvSpPr>
              <p:cNvPr id="36903" name="Oval 39"/>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04" name="AutoShape 40"/>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05" name="Group 41"/>
            <p:cNvGrpSpPr>
              <a:grpSpLocks/>
            </p:cNvGrpSpPr>
            <p:nvPr/>
          </p:nvGrpSpPr>
          <p:grpSpPr bwMode="auto">
            <a:xfrm>
              <a:off x="2699" y="1661"/>
              <a:ext cx="340" cy="340"/>
              <a:chOff x="2699" y="2795"/>
              <a:chExt cx="340" cy="340"/>
            </a:xfrm>
            <a:grpFill/>
          </p:grpSpPr>
          <p:sp>
            <p:nvSpPr>
              <p:cNvPr id="36906" name="Oval 42"/>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07" name="AutoShape 43"/>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08" name="Group 44"/>
            <p:cNvGrpSpPr>
              <a:grpSpLocks/>
            </p:cNvGrpSpPr>
            <p:nvPr/>
          </p:nvGrpSpPr>
          <p:grpSpPr bwMode="auto">
            <a:xfrm>
              <a:off x="3696" y="3385"/>
              <a:ext cx="340" cy="340"/>
              <a:chOff x="2699" y="2795"/>
              <a:chExt cx="340" cy="340"/>
            </a:xfrm>
            <a:grpFill/>
          </p:grpSpPr>
          <p:sp>
            <p:nvSpPr>
              <p:cNvPr id="36909" name="Oval 45"/>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10" name="AutoShape 46"/>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11" name="Group 47"/>
            <p:cNvGrpSpPr>
              <a:grpSpLocks/>
            </p:cNvGrpSpPr>
            <p:nvPr/>
          </p:nvGrpSpPr>
          <p:grpSpPr bwMode="auto">
            <a:xfrm>
              <a:off x="1701" y="3385"/>
              <a:ext cx="340" cy="340"/>
              <a:chOff x="2699" y="2795"/>
              <a:chExt cx="340" cy="340"/>
            </a:xfrm>
            <a:grpFill/>
          </p:grpSpPr>
          <p:sp>
            <p:nvSpPr>
              <p:cNvPr id="36912" name="Oval 48"/>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13" name="AutoShape 49"/>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grpSp>
        <p:nvGrpSpPr>
          <p:cNvPr id="36914" name="Group 50"/>
          <p:cNvGrpSpPr>
            <a:grpSpLocks/>
          </p:cNvGrpSpPr>
          <p:nvPr/>
        </p:nvGrpSpPr>
        <p:grpSpPr bwMode="auto">
          <a:xfrm>
            <a:off x="2700338" y="4941888"/>
            <a:ext cx="3706812" cy="1581150"/>
            <a:chOff x="1701" y="1661"/>
            <a:chExt cx="2335" cy="2448"/>
          </a:xfrm>
          <a:solidFill>
            <a:schemeClr val="bg2"/>
          </a:solidFill>
        </p:grpSpPr>
        <p:grpSp>
          <p:nvGrpSpPr>
            <p:cNvPr id="36915" name="Group 51"/>
            <p:cNvGrpSpPr>
              <a:grpSpLocks/>
            </p:cNvGrpSpPr>
            <p:nvPr/>
          </p:nvGrpSpPr>
          <p:grpSpPr bwMode="auto">
            <a:xfrm>
              <a:off x="1746" y="1842"/>
              <a:ext cx="2267" cy="2267"/>
              <a:chOff x="2267" y="1133"/>
              <a:chExt cx="2267" cy="2267"/>
            </a:xfrm>
            <a:grpFill/>
          </p:grpSpPr>
          <p:sp>
            <p:nvSpPr>
              <p:cNvPr id="36916" name="Oval 52"/>
              <p:cNvSpPr>
                <a:spLocks noChangeArrowheads="1"/>
              </p:cNvSpPr>
              <p:nvPr/>
            </p:nvSpPr>
            <p:spPr bwMode="auto">
              <a:xfrm>
                <a:off x="2267" y="1133"/>
                <a:ext cx="2267" cy="2267"/>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17" name="AutoShape 53"/>
              <p:cNvSpPr>
                <a:spLocks noChangeArrowheads="1"/>
              </p:cNvSpPr>
              <p:nvPr/>
            </p:nvSpPr>
            <p:spPr bwMode="auto">
              <a:xfrm>
                <a:off x="2416" y="1133"/>
                <a:ext cx="1963" cy="1700"/>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18" name="Group 54"/>
            <p:cNvGrpSpPr>
              <a:grpSpLocks/>
            </p:cNvGrpSpPr>
            <p:nvPr/>
          </p:nvGrpSpPr>
          <p:grpSpPr bwMode="auto">
            <a:xfrm>
              <a:off x="3606" y="2115"/>
              <a:ext cx="340" cy="340"/>
              <a:chOff x="2699" y="2795"/>
              <a:chExt cx="340" cy="340"/>
            </a:xfrm>
            <a:grpFill/>
          </p:grpSpPr>
          <p:sp>
            <p:nvSpPr>
              <p:cNvPr id="36919" name="Oval 55"/>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20" name="AutoShape 56"/>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21" name="Group 57"/>
            <p:cNvGrpSpPr>
              <a:grpSpLocks/>
            </p:cNvGrpSpPr>
            <p:nvPr/>
          </p:nvGrpSpPr>
          <p:grpSpPr bwMode="auto">
            <a:xfrm>
              <a:off x="2699" y="1661"/>
              <a:ext cx="340" cy="340"/>
              <a:chOff x="2699" y="2795"/>
              <a:chExt cx="340" cy="340"/>
            </a:xfrm>
            <a:grpFill/>
          </p:grpSpPr>
          <p:sp>
            <p:nvSpPr>
              <p:cNvPr id="36922" name="Oval 58"/>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23" name="AutoShape 59"/>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24" name="Group 60"/>
            <p:cNvGrpSpPr>
              <a:grpSpLocks/>
            </p:cNvGrpSpPr>
            <p:nvPr/>
          </p:nvGrpSpPr>
          <p:grpSpPr bwMode="auto">
            <a:xfrm>
              <a:off x="3696" y="3385"/>
              <a:ext cx="340" cy="340"/>
              <a:chOff x="2699" y="2795"/>
              <a:chExt cx="340" cy="340"/>
            </a:xfrm>
            <a:grpFill/>
          </p:grpSpPr>
          <p:sp>
            <p:nvSpPr>
              <p:cNvPr id="36925" name="Oval 61"/>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26" name="AutoShape 62"/>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27" name="Group 63"/>
            <p:cNvGrpSpPr>
              <a:grpSpLocks/>
            </p:cNvGrpSpPr>
            <p:nvPr/>
          </p:nvGrpSpPr>
          <p:grpSpPr bwMode="auto">
            <a:xfrm>
              <a:off x="1701" y="3385"/>
              <a:ext cx="340" cy="340"/>
              <a:chOff x="2699" y="2795"/>
              <a:chExt cx="340" cy="340"/>
            </a:xfrm>
            <a:grpFill/>
          </p:grpSpPr>
          <p:sp>
            <p:nvSpPr>
              <p:cNvPr id="36928" name="Oval 64"/>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29" name="AutoShape 65"/>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grpSp>
        <p:nvGrpSpPr>
          <p:cNvPr id="36930" name="Group 66"/>
          <p:cNvGrpSpPr>
            <a:grpSpLocks/>
          </p:cNvGrpSpPr>
          <p:nvPr/>
        </p:nvGrpSpPr>
        <p:grpSpPr bwMode="auto">
          <a:xfrm>
            <a:off x="2700338" y="3357563"/>
            <a:ext cx="3706812" cy="1581150"/>
            <a:chOff x="1701" y="1661"/>
            <a:chExt cx="2335" cy="2448"/>
          </a:xfrm>
          <a:solidFill>
            <a:srgbClr val="CCFFCC"/>
          </a:solidFill>
        </p:grpSpPr>
        <p:grpSp>
          <p:nvGrpSpPr>
            <p:cNvPr id="36931" name="Group 67"/>
            <p:cNvGrpSpPr>
              <a:grpSpLocks/>
            </p:cNvGrpSpPr>
            <p:nvPr/>
          </p:nvGrpSpPr>
          <p:grpSpPr bwMode="auto">
            <a:xfrm>
              <a:off x="1746" y="1842"/>
              <a:ext cx="2267" cy="2267"/>
              <a:chOff x="2267" y="1133"/>
              <a:chExt cx="2267" cy="2267"/>
            </a:xfrm>
            <a:grpFill/>
          </p:grpSpPr>
          <p:sp>
            <p:nvSpPr>
              <p:cNvPr id="36932" name="Oval 68"/>
              <p:cNvSpPr>
                <a:spLocks noChangeArrowheads="1"/>
              </p:cNvSpPr>
              <p:nvPr/>
            </p:nvSpPr>
            <p:spPr bwMode="auto">
              <a:xfrm>
                <a:off x="2267" y="1133"/>
                <a:ext cx="2267" cy="2267"/>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33" name="AutoShape 69"/>
              <p:cNvSpPr>
                <a:spLocks noChangeArrowheads="1"/>
              </p:cNvSpPr>
              <p:nvPr/>
            </p:nvSpPr>
            <p:spPr bwMode="auto">
              <a:xfrm>
                <a:off x="2416" y="1133"/>
                <a:ext cx="1963" cy="1700"/>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34" name="Group 70"/>
            <p:cNvGrpSpPr>
              <a:grpSpLocks/>
            </p:cNvGrpSpPr>
            <p:nvPr/>
          </p:nvGrpSpPr>
          <p:grpSpPr bwMode="auto">
            <a:xfrm>
              <a:off x="3606" y="2115"/>
              <a:ext cx="340" cy="340"/>
              <a:chOff x="2699" y="2795"/>
              <a:chExt cx="340" cy="340"/>
            </a:xfrm>
            <a:grpFill/>
          </p:grpSpPr>
          <p:sp>
            <p:nvSpPr>
              <p:cNvPr id="36935" name="Oval 71"/>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36" name="AutoShape 72"/>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37" name="Group 73"/>
            <p:cNvGrpSpPr>
              <a:grpSpLocks/>
            </p:cNvGrpSpPr>
            <p:nvPr/>
          </p:nvGrpSpPr>
          <p:grpSpPr bwMode="auto">
            <a:xfrm>
              <a:off x="2699" y="1661"/>
              <a:ext cx="340" cy="340"/>
              <a:chOff x="2699" y="2795"/>
              <a:chExt cx="340" cy="340"/>
            </a:xfrm>
            <a:grpFill/>
          </p:grpSpPr>
          <p:sp>
            <p:nvSpPr>
              <p:cNvPr id="36938" name="Oval 74"/>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39" name="AutoShape 75"/>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40" name="Group 76"/>
            <p:cNvGrpSpPr>
              <a:grpSpLocks/>
            </p:cNvGrpSpPr>
            <p:nvPr/>
          </p:nvGrpSpPr>
          <p:grpSpPr bwMode="auto">
            <a:xfrm>
              <a:off x="3696" y="3385"/>
              <a:ext cx="340" cy="340"/>
              <a:chOff x="2699" y="2795"/>
              <a:chExt cx="340" cy="340"/>
            </a:xfrm>
            <a:grpFill/>
          </p:grpSpPr>
          <p:sp>
            <p:nvSpPr>
              <p:cNvPr id="36941" name="Oval 77"/>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42" name="AutoShape 78"/>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36943" name="Group 79"/>
            <p:cNvGrpSpPr>
              <a:grpSpLocks/>
            </p:cNvGrpSpPr>
            <p:nvPr/>
          </p:nvGrpSpPr>
          <p:grpSpPr bwMode="auto">
            <a:xfrm>
              <a:off x="1701" y="3385"/>
              <a:ext cx="340" cy="340"/>
              <a:chOff x="2699" y="2795"/>
              <a:chExt cx="340" cy="340"/>
            </a:xfrm>
            <a:grpFill/>
          </p:grpSpPr>
          <p:sp>
            <p:nvSpPr>
              <p:cNvPr id="36944" name="Oval 80"/>
              <p:cNvSpPr>
                <a:spLocks noChangeArrowheads="1"/>
              </p:cNvSpPr>
              <p:nvPr/>
            </p:nvSpPr>
            <p:spPr bwMode="auto">
              <a:xfrm>
                <a:off x="2699" y="2795"/>
                <a:ext cx="340" cy="340"/>
              </a:xfrm>
              <a:prstGeom prst="ellipse">
                <a:avLst/>
              </a:prstGeom>
              <a:grp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6945" name="AutoShape 81"/>
              <p:cNvSpPr>
                <a:spLocks noChangeArrowheads="1"/>
              </p:cNvSpPr>
              <p:nvPr/>
            </p:nvSpPr>
            <p:spPr bwMode="auto">
              <a:xfrm>
                <a:off x="2721" y="2795"/>
                <a:ext cx="295" cy="255"/>
              </a:xfrm>
              <a:prstGeom prst="triangle">
                <a:avLst>
                  <a:gd name="adj" fmla="val 50000"/>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sp>
        <p:nvSpPr>
          <p:cNvPr id="36946" name="Rectangle 82"/>
          <p:cNvSpPr>
            <a:spLocks noGrp="1" noChangeArrowheads="1"/>
          </p:cNvSpPr>
          <p:nvPr>
            <p:ph type="title"/>
          </p:nvPr>
        </p:nvSpPr>
        <p:spPr>
          <a:xfrm>
            <a:off x="827584" y="413792"/>
            <a:ext cx="7118350" cy="1143000"/>
          </a:xfrm>
          <a:noFill/>
          <a:ln/>
        </p:spPr>
        <p:txBody>
          <a:bodyPr>
            <a:normAutofit/>
          </a:bodyPr>
          <a:lstStyle/>
          <a:p>
            <a:pPr algn="ctr"/>
            <a:r>
              <a:rPr lang="de-DE" b="1" dirty="0" smtClean="0">
                <a:latin typeface="Arial Narrow" pitchFamily="34" charset="0"/>
              </a:rPr>
              <a:t>1.2. </a:t>
            </a:r>
            <a:r>
              <a:rPr lang="de-DE" b="1" dirty="0" err="1" smtClean="0">
                <a:latin typeface="Arial Narrow" pitchFamily="34" charset="0"/>
              </a:rPr>
              <a:t>Empirical</a:t>
            </a:r>
            <a:r>
              <a:rPr lang="de-DE" b="1" dirty="0" smtClean="0">
                <a:latin typeface="Arial Narrow" pitchFamily="34" charset="0"/>
              </a:rPr>
              <a:t> Research in </a:t>
            </a:r>
            <a:r>
              <a:rPr lang="de-DE" b="1" dirty="0">
                <a:latin typeface="Arial Narrow" pitchFamily="34" charset="0"/>
              </a:rPr>
              <a:t>CT</a:t>
            </a:r>
          </a:p>
        </p:txBody>
      </p:sp>
      <p:sp>
        <p:nvSpPr>
          <p:cNvPr id="36947" name="Text Box 83"/>
          <p:cNvSpPr txBox="1">
            <a:spLocks noChangeArrowheads="1"/>
          </p:cNvSpPr>
          <p:nvPr/>
        </p:nvSpPr>
        <p:spPr bwMode="auto">
          <a:xfrm>
            <a:off x="468313" y="2636838"/>
            <a:ext cx="1728787"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400">
                <a:solidFill>
                  <a:schemeClr val="tx2"/>
                </a:solidFill>
                <a:latin typeface="Arial Black" pitchFamily="34" charset="0"/>
              </a:rPr>
              <a:t>3</a:t>
            </a:r>
            <a:br>
              <a:rPr lang="de-DE" sz="2400">
                <a:solidFill>
                  <a:schemeClr val="tx2"/>
                </a:solidFill>
                <a:latin typeface="Arial Black" pitchFamily="34" charset="0"/>
              </a:rPr>
            </a:br>
            <a:r>
              <a:rPr lang="de-DE" sz="2400">
                <a:solidFill>
                  <a:schemeClr val="tx2"/>
                </a:solidFill>
                <a:latin typeface="Arial Black" pitchFamily="34" charset="0"/>
              </a:rPr>
              <a:t> </a:t>
            </a:r>
            <a:br>
              <a:rPr lang="de-DE" sz="2400">
                <a:solidFill>
                  <a:schemeClr val="tx2"/>
                </a:solidFill>
                <a:latin typeface="Arial Black" pitchFamily="34" charset="0"/>
              </a:rPr>
            </a:br>
            <a:r>
              <a:rPr lang="de-DE" sz="2400">
                <a:solidFill>
                  <a:schemeClr val="tx2"/>
                </a:solidFill>
                <a:latin typeface="Arial Black" pitchFamily="34" charset="0"/>
              </a:rPr>
              <a:t>L</a:t>
            </a:r>
            <a:br>
              <a:rPr lang="de-DE" sz="2400">
                <a:solidFill>
                  <a:schemeClr val="tx2"/>
                </a:solidFill>
                <a:latin typeface="Arial Black" pitchFamily="34" charset="0"/>
              </a:rPr>
            </a:br>
            <a:r>
              <a:rPr lang="de-DE" sz="2400">
                <a:solidFill>
                  <a:schemeClr val="tx2"/>
                </a:solidFill>
                <a:latin typeface="Arial Black" pitchFamily="34" charset="0"/>
              </a:rPr>
              <a:t>E</a:t>
            </a:r>
            <a:br>
              <a:rPr lang="de-DE" sz="2400">
                <a:solidFill>
                  <a:schemeClr val="tx2"/>
                </a:solidFill>
                <a:latin typeface="Arial Black" pitchFamily="34" charset="0"/>
              </a:rPr>
            </a:br>
            <a:r>
              <a:rPr lang="de-DE" sz="2400">
                <a:solidFill>
                  <a:schemeClr val="tx2"/>
                </a:solidFill>
                <a:latin typeface="Arial Black" pitchFamily="34" charset="0"/>
              </a:rPr>
              <a:t>V</a:t>
            </a:r>
            <a:br>
              <a:rPr lang="de-DE" sz="2400">
                <a:solidFill>
                  <a:schemeClr val="tx2"/>
                </a:solidFill>
                <a:latin typeface="Arial Black" pitchFamily="34" charset="0"/>
              </a:rPr>
            </a:br>
            <a:r>
              <a:rPr lang="de-DE" sz="2400">
                <a:solidFill>
                  <a:schemeClr val="tx2"/>
                </a:solidFill>
                <a:latin typeface="Arial Black" pitchFamily="34" charset="0"/>
              </a:rPr>
              <a:t>E</a:t>
            </a:r>
            <a:br>
              <a:rPr lang="de-DE" sz="2400">
                <a:solidFill>
                  <a:schemeClr val="tx2"/>
                </a:solidFill>
                <a:latin typeface="Arial Black" pitchFamily="34" charset="0"/>
              </a:rPr>
            </a:br>
            <a:r>
              <a:rPr lang="de-DE" sz="2400">
                <a:solidFill>
                  <a:schemeClr val="tx2"/>
                </a:solidFill>
                <a:latin typeface="Arial Black" pitchFamily="34" charset="0"/>
              </a:rPr>
              <a:t>L</a:t>
            </a:r>
            <a:br>
              <a:rPr lang="de-DE" sz="2400">
                <a:solidFill>
                  <a:schemeClr val="tx2"/>
                </a:solidFill>
                <a:latin typeface="Arial Black" pitchFamily="34" charset="0"/>
              </a:rPr>
            </a:br>
            <a:r>
              <a:rPr lang="de-DE" sz="2400">
                <a:solidFill>
                  <a:schemeClr val="tx2"/>
                </a:solidFill>
                <a:latin typeface="Arial Black" pitchFamily="34" charset="0"/>
              </a:rPr>
              <a:t>S</a:t>
            </a:r>
          </a:p>
        </p:txBody>
      </p:sp>
      <p:sp>
        <p:nvSpPr>
          <p:cNvPr id="36948" name="Text Box 84"/>
          <p:cNvSpPr txBox="1">
            <a:spLocks noChangeArrowheads="1"/>
          </p:cNvSpPr>
          <p:nvPr/>
        </p:nvSpPr>
        <p:spPr bwMode="auto">
          <a:xfrm>
            <a:off x="6877050" y="1773238"/>
            <a:ext cx="172878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400">
                <a:solidFill>
                  <a:schemeClr val="tx2"/>
                </a:solidFill>
                <a:latin typeface="Arial Black" pitchFamily="34" charset="0"/>
              </a:rPr>
              <a:t>4</a:t>
            </a:r>
            <a:br>
              <a:rPr lang="de-DE" sz="2400">
                <a:solidFill>
                  <a:schemeClr val="tx2"/>
                </a:solidFill>
                <a:latin typeface="Arial Black" pitchFamily="34" charset="0"/>
              </a:rPr>
            </a:br>
            <a:r>
              <a:rPr lang="de-DE" sz="2400">
                <a:solidFill>
                  <a:schemeClr val="tx2"/>
                </a:solidFill>
                <a:latin typeface="Arial Black" pitchFamily="34" charset="0"/>
              </a:rPr>
              <a:t> </a:t>
            </a:r>
            <a:br>
              <a:rPr lang="de-DE" sz="2400">
                <a:solidFill>
                  <a:schemeClr val="tx2"/>
                </a:solidFill>
                <a:latin typeface="Arial Black" pitchFamily="34" charset="0"/>
              </a:rPr>
            </a:br>
            <a:r>
              <a:rPr lang="de-DE" sz="2400">
                <a:solidFill>
                  <a:schemeClr val="tx2"/>
                </a:solidFill>
                <a:latin typeface="Arial Black" pitchFamily="34" charset="0"/>
              </a:rPr>
              <a:t>D</a:t>
            </a:r>
            <a:br>
              <a:rPr lang="de-DE" sz="2400">
                <a:solidFill>
                  <a:schemeClr val="tx2"/>
                </a:solidFill>
                <a:latin typeface="Arial Black" pitchFamily="34" charset="0"/>
              </a:rPr>
            </a:br>
            <a:r>
              <a:rPr lang="de-DE" sz="2400">
                <a:solidFill>
                  <a:schemeClr val="tx2"/>
                </a:solidFill>
                <a:latin typeface="Arial Black" pitchFamily="34" charset="0"/>
              </a:rPr>
              <a:t>I</a:t>
            </a:r>
            <a:br>
              <a:rPr lang="de-DE" sz="2400">
                <a:solidFill>
                  <a:schemeClr val="tx2"/>
                </a:solidFill>
                <a:latin typeface="Arial Black" pitchFamily="34" charset="0"/>
              </a:rPr>
            </a:br>
            <a:r>
              <a:rPr lang="de-DE" sz="2400">
                <a:solidFill>
                  <a:schemeClr val="tx2"/>
                </a:solidFill>
                <a:latin typeface="Arial Black" pitchFamily="34" charset="0"/>
              </a:rPr>
              <a:t>M</a:t>
            </a:r>
            <a:br>
              <a:rPr lang="de-DE" sz="2400">
                <a:solidFill>
                  <a:schemeClr val="tx2"/>
                </a:solidFill>
                <a:latin typeface="Arial Black" pitchFamily="34" charset="0"/>
              </a:rPr>
            </a:br>
            <a:r>
              <a:rPr lang="de-DE" sz="2400">
                <a:solidFill>
                  <a:schemeClr val="tx2"/>
                </a:solidFill>
                <a:latin typeface="Arial Black" pitchFamily="34" charset="0"/>
              </a:rPr>
              <a:t>E</a:t>
            </a:r>
            <a:br>
              <a:rPr lang="de-DE" sz="2400">
                <a:solidFill>
                  <a:schemeClr val="tx2"/>
                </a:solidFill>
                <a:latin typeface="Arial Black" pitchFamily="34" charset="0"/>
              </a:rPr>
            </a:br>
            <a:r>
              <a:rPr lang="de-DE" sz="2400">
                <a:solidFill>
                  <a:schemeClr val="tx2"/>
                </a:solidFill>
                <a:latin typeface="Arial Black" pitchFamily="34" charset="0"/>
              </a:rPr>
              <a:t>N</a:t>
            </a:r>
            <a:br>
              <a:rPr lang="de-DE" sz="2400">
                <a:solidFill>
                  <a:schemeClr val="tx2"/>
                </a:solidFill>
                <a:latin typeface="Arial Black" pitchFamily="34" charset="0"/>
              </a:rPr>
            </a:br>
            <a:r>
              <a:rPr lang="de-DE" sz="2400">
                <a:solidFill>
                  <a:schemeClr val="tx2"/>
                </a:solidFill>
                <a:latin typeface="Arial Black" pitchFamily="34" charset="0"/>
              </a:rPr>
              <a:t>S</a:t>
            </a:r>
            <a:br>
              <a:rPr lang="de-DE" sz="2400">
                <a:solidFill>
                  <a:schemeClr val="tx2"/>
                </a:solidFill>
                <a:latin typeface="Arial Black" pitchFamily="34" charset="0"/>
              </a:rPr>
            </a:br>
            <a:r>
              <a:rPr lang="de-DE" sz="2400">
                <a:solidFill>
                  <a:schemeClr val="tx2"/>
                </a:solidFill>
                <a:latin typeface="Arial Black" pitchFamily="34" charset="0"/>
              </a:rPr>
              <a:t>I</a:t>
            </a:r>
            <a:br>
              <a:rPr lang="de-DE" sz="2400">
                <a:solidFill>
                  <a:schemeClr val="tx2"/>
                </a:solidFill>
                <a:latin typeface="Arial Black" pitchFamily="34" charset="0"/>
              </a:rPr>
            </a:br>
            <a:r>
              <a:rPr lang="de-DE" sz="2400">
                <a:solidFill>
                  <a:schemeClr val="tx2"/>
                </a:solidFill>
                <a:latin typeface="Arial Black" pitchFamily="34" charset="0"/>
              </a:rPr>
              <a:t>O</a:t>
            </a:r>
            <a:br>
              <a:rPr lang="de-DE" sz="2400">
                <a:solidFill>
                  <a:schemeClr val="tx2"/>
                </a:solidFill>
                <a:latin typeface="Arial Black" pitchFamily="34" charset="0"/>
              </a:rPr>
            </a:br>
            <a:r>
              <a:rPr lang="de-DE" sz="2400">
                <a:solidFill>
                  <a:schemeClr val="tx2"/>
                </a:solidFill>
                <a:latin typeface="Arial Black" pitchFamily="34" charset="0"/>
              </a:rPr>
              <a:t>N</a:t>
            </a:r>
            <a:br>
              <a:rPr lang="de-DE" sz="2400">
                <a:solidFill>
                  <a:schemeClr val="tx2"/>
                </a:solidFill>
                <a:latin typeface="Arial Black" pitchFamily="34" charset="0"/>
              </a:rPr>
            </a:br>
            <a:r>
              <a:rPr lang="de-DE" sz="2400">
                <a:solidFill>
                  <a:schemeClr val="tx2"/>
                </a:solidFill>
                <a:latin typeface="Arial Black" pitchFamily="34" charset="0"/>
              </a:rPr>
              <a:t>S</a:t>
            </a:r>
            <a:br>
              <a:rPr lang="de-DE" sz="2400">
                <a:solidFill>
                  <a:schemeClr val="tx2"/>
                </a:solidFill>
                <a:latin typeface="Arial Black" pitchFamily="34" charset="0"/>
              </a:rPr>
            </a:br>
            <a:endParaRPr lang="de-DE" sz="2400">
              <a:solidFill>
                <a:schemeClr val="tx2"/>
              </a:solidFill>
              <a:latin typeface="Arial Black" pitchFamily="34" charset="0"/>
            </a:endParaRPr>
          </a:p>
        </p:txBody>
      </p:sp>
      <p:sp>
        <p:nvSpPr>
          <p:cNvPr id="36954" name="Text Box 90"/>
          <p:cNvSpPr txBox="1">
            <a:spLocks noChangeArrowheads="1"/>
          </p:cNvSpPr>
          <p:nvPr/>
        </p:nvSpPr>
        <p:spPr bwMode="auto">
          <a:xfrm>
            <a:off x="2781677" y="5805488"/>
            <a:ext cx="34568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1400" b="1" dirty="0"/>
              <a:t>L</a:t>
            </a:r>
            <a:r>
              <a:rPr lang="de-DE" sz="1400" b="1" dirty="0" smtClean="0"/>
              <a:t>evel </a:t>
            </a:r>
            <a:r>
              <a:rPr lang="de-DE" sz="1400" b="1" dirty="0" err="1"/>
              <a:t>of</a:t>
            </a:r>
            <a:r>
              <a:rPr lang="de-DE" sz="1400" b="1" dirty="0"/>
              <a:t> </a:t>
            </a:r>
            <a:r>
              <a:rPr lang="de-DE" sz="1400" b="1" dirty="0" err="1"/>
              <a:t>I</a:t>
            </a:r>
            <a:r>
              <a:rPr lang="de-DE" sz="1400" b="1" dirty="0" err="1" smtClean="0"/>
              <a:t>nvolvement</a:t>
            </a:r>
            <a:r>
              <a:rPr lang="de-DE" sz="1400" b="1" dirty="0" smtClean="0"/>
              <a:t> </a:t>
            </a:r>
            <a:r>
              <a:rPr lang="de-DE" sz="1400" b="1" dirty="0" err="1"/>
              <a:t>and</a:t>
            </a:r>
            <a:r>
              <a:rPr lang="de-DE" sz="1400" b="1" dirty="0"/>
              <a:t> </a:t>
            </a:r>
            <a:r>
              <a:rPr lang="de-DE" sz="1400" b="1" dirty="0" err="1"/>
              <a:t>P</a:t>
            </a:r>
            <a:r>
              <a:rPr lang="de-DE" sz="1400" b="1" dirty="0" err="1" smtClean="0"/>
              <a:t>articipation</a:t>
            </a:r>
            <a:r>
              <a:rPr lang="de-DE" sz="1400" b="1" dirty="0" smtClean="0"/>
              <a:t> </a:t>
            </a:r>
            <a:endParaRPr lang="de-DE" sz="1400" b="1" dirty="0"/>
          </a:p>
        </p:txBody>
      </p:sp>
      <p:sp>
        <p:nvSpPr>
          <p:cNvPr id="36955" name="Text Box 91"/>
          <p:cNvSpPr txBox="1">
            <a:spLocks noChangeArrowheads="1"/>
          </p:cNvSpPr>
          <p:nvPr/>
        </p:nvSpPr>
        <p:spPr bwMode="auto">
          <a:xfrm>
            <a:off x="2875868" y="4203700"/>
            <a:ext cx="34271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1400" b="1" dirty="0"/>
              <a:t>L</a:t>
            </a:r>
            <a:r>
              <a:rPr lang="de-DE" sz="1400" b="1" dirty="0" smtClean="0"/>
              <a:t>evel </a:t>
            </a:r>
            <a:r>
              <a:rPr lang="de-DE" sz="1400" b="1" dirty="0" err="1"/>
              <a:t>of</a:t>
            </a:r>
            <a:r>
              <a:rPr lang="de-DE" sz="1400" b="1" dirty="0"/>
              <a:t> E</a:t>
            </a:r>
            <a:r>
              <a:rPr lang="de-DE" sz="1400" b="1" dirty="0" smtClean="0"/>
              <a:t>xperience </a:t>
            </a:r>
            <a:r>
              <a:rPr lang="de-DE" sz="1400" b="1" dirty="0" err="1"/>
              <a:t>and</a:t>
            </a:r>
            <a:r>
              <a:rPr lang="de-DE" sz="1400" b="1" dirty="0"/>
              <a:t> I</a:t>
            </a:r>
            <a:r>
              <a:rPr lang="de-DE" sz="1400" b="1" dirty="0" smtClean="0"/>
              <a:t>nterpretation</a:t>
            </a:r>
            <a:r>
              <a:rPr lang="de-DE" sz="1400" dirty="0" smtClean="0"/>
              <a:t> </a:t>
            </a:r>
            <a:endParaRPr lang="de-DE" sz="1400" dirty="0"/>
          </a:p>
        </p:txBody>
      </p:sp>
      <p:sp>
        <p:nvSpPr>
          <p:cNvPr id="36956" name="Text Box 92"/>
          <p:cNvSpPr txBox="1">
            <a:spLocks noChangeArrowheads="1"/>
          </p:cNvSpPr>
          <p:nvPr/>
        </p:nvSpPr>
        <p:spPr bwMode="auto">
          <a:xfrm>
            <a:off x="3273416" y="2563813"/>
            <a:ext cx="26289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sz="1400" b="1" dirty="0"/>
              <a:t>L</a:t>
            </a:r>
            <a:r>
              <a:rPr lang="de-DE" sz="1400" b="1" dirty="0" smtClean="0"/>
              <a:t>evel </a:t>
            </a:r>
            <a:r>
              <a:rPr lang="de-DE" sz="1400" b="1" dirty="0" err="1"/>
              <a:t>of</a:t>
            </a:r>
            <a:r>
              <a:rPr lang="de-DE" sz="1400" b="1" dirty="0"/>
              <a:t> S</a:t>
            </a:r>
            <a:r>
              <a:rPr lang="de-DE" sz="1400" b="1" dirty="0" smtClean="0"/>
              <a:t>cientific </a:t>
            </a:r>
            <a:r>
              <a:rPr lang="de-DE" sz="1400" b="1" dirty="0" err="1"/>
              <a:t>R</a:t>
            </a:r>
            <a:r>
              <a:rPr lang="de-DE" sz="1400" b="1" dirty="0" err="1" smtClean="0"/>
              <a:t>eflection</a:t>
            </a:r>
            <a:r>
              <a:rPr lang="de-DE" sz="1400" dirty="0" smtClean="0"/>
              <a:t> </a:t>
            </a:r>
            <a:endParaRPr lang="de-DE" sz="1400" dirty="0"/>
          </a:p>
        </p:txBody>
      </p:sp>
      <p:sp>
        <p:nvSpPr>
          <p:cNvPr id="3" name="Foliennummernplatzhalter 2"/>
          <p:cNvSpPr>
            <a:spLocks noGrp="1"/>
          </p:cNvSpPr>
          <p:nvPr>
            <p:ph type="sldNum" sz="quarter" idx="12"/>
          </p:nvPr>
        </p:nvSpPr>
        <p:spPr/>
        <p:txBody>
          <a:bodyPr/>
          <a:lstStyle/>
          <a:p>
            <a:fld id="{CE8079A4-7AA8-4A4F-87E2-7781EC5097DD}" type="slidenum">
              <a:rPr lang="en-US" smtClean="0"/>
              <a:pPr/>
              <a:t>7</a:t>
            </a:fld>
            <a:endParaRPr lang="en-US"/>
          </a:p>
        </p:txBody>
      </p:sp>
    </p:spTree>
    <p:extLst>
      <p:ext uri="{BB962C8B-B14F-4D97-AF65-F5344CB8AC3E}">
        <p14:creationId xmlns:p14="http://schemas.microsoft.com/office/powerpoint/2010/main" val="2538246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3.7037E-7 L 0.00208 -0.22037 " pathEditMode="relative" rAng="0" ptsTypes="AA">
                                      <p:cBhvr>
                                        <p:cTn id="6" dur="2000" fill="hold"/>
                                        <p:tgtEl>
                                          <p:spTgt spid="36914"/>
                                        </p:tgtEl>
                                        <p:attrNameLst>
                                          <p:attrName>ppt_x</p:attrName>
                                          <p:attrName>ppt_y</p:attrName>
                                        </p:attrNameLst>
                                      </p:cBhvr>
                                      <p:rCtr x="104" y="-11019"/>
                                    </p:animMotion>
                                  </p:childTnLst>
                                </p:cTn>
                              </p:par>
                            </p:childTnLst>
                          </p:cTn>
                        </p:par>
                        <p:par>
                          <p:cTn id="7" fill="hold" nodeType="afterGroup">
                            <p:stCondLst>
                              <p:cond delay="2000"/>
                            </p:stCondLst>
                            <p:childTnLst>
                              <p:par>
                                <p:cTn id="8" presetID="1" presetClass="exit" presetSubtype="0" fill="hold" nodeType="afterEffect">
                                  <p:stCondLst>
                                    <p:cond delay="0"/>
                                  </p:stCondLst>
                                  <p:childTnLst>
                                    <p:set>
                                      <p:cBhvr>
                                        <p:cTn id="9" dur="1" fill="hold">
                                          <p:stCondLst>
                                            <p:cond delay="0"/>
                                          </p:stCondLst>
                                        </p:cTn>
                                        <p:tgtEl>
                                          <p:spTgt spid="36914"/>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688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93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4" presetClass="path" presetSubtype="0" accel="50000" decel="50000" fill="hold" nodeType="clickEffect">
                                  <p:stCondLst>
                                    <p:cond delay="0"/>
                                  </p:stCondLst>
                                  <p:childTnLst>
                                    <p:animMotion origin="layout" path="M 0.00209 0.01065 L 0.00417 -0.22014 " pathEditMode="relative" rAng="0" ptsTypes="AA">
                                      <p:cBhvr>
                                        <p:cTn id="17" dur="2000" fill="hold"/>
                                        <p:tgtEl>
                                          <p:spTgt spid="36930"/>
                                        </p:tgtEl>
                                        <p:attrNameLst>
                                          <p:attrName>ppt_x</p:attrName>
                                          <p:attrName>ppt_y</p:attrName>
                                        </p:attrNameLst>
                                      </p:cBhvr>
                                      <p:rCtr x="104" y="-11551"/>
                                    </p:animMotion>
                                  </p:childTnLst>
                                </p:cTn>
                              </p:par>
                            </p:childTnLst>
                          </p:cTn>
                        </p:par>
                        <p:par>
                          <p:cTn id="18" fill="hold" nodeType="afterGroup">
                            <p:stCondLst>
                              <p:cond delay="2000"/>
                            </p:stCondLst>
                            <p:childTnLst>
                              <p:par>
                                <p:cTn id="19" presetID="1" presetClass="exit" presetSubtype="0" fill="hold" nodeType="afterEffect">
                                  <p:stCondLst>
                                    <p:cond delay="0"/>
                                  </p:stCondLst>
                                  <p:childTnLst>
                                    <p:set>
                                      <p:cBhvr>
                                        <p:cTn id="20" dur="1" fill="hold">
                                          <p:stCondLst>
                                            <p:cond delay="0"/>
                                          </p:stCondLst>
                                        </p:cTn>
                                        <p:tgtEl>
                                          <p:spTgt spid="3693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68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36947"/>
                                        </p:tgtEl>
                                        <p:attrNameLst>
                                          <p:attrName>style.visibility</p:attrName>
                                        </p:attrNameLst>
                                      </p:cBhvr>
                                      <p:to>
                                        <p:strVal val="visible"/>
                                      </p:to>
                                    </p:set>
                                    <p:anim calcmode="lin" valueType="num">
                                      <p:cBhvr>
                                        <p:cTn id="27" dur="1000" fill="hold"/>
                                        <p:tgtEl>
                                          <p:spTgt spid="36947"/>
                                        </p:tgtEl>
                                        <p:attrNameLst>
                                          <p:attrName>ppt_w</p:attrName>
                                        </p:attrNameLst>
                                      </p:cBhvr>
                                      <p:tavLst>
                                        <p:tav tm="0">
                                          <p:val>
                                            <p:fltVal val="0"/>
                                          </p:val>
                                        </p:tav>
                                        <p:tav tm="100000">
                                          <p:val>
                                            <p:strVal val="#ppt_w"/>
                                          </p:val>
                                        </p:tav>
                                      </p:tavLst>
                                    </p:anim>
                                    <p:anim calcmode="lin" valueType="num">
                                      <p:cBhvr>
                                        <p:cTn id="28" dur="1000" fill="hold"/>
                                        <p:tgtEl>
                                          <p:spTgt spid="36947"/>
                                        </p:tgtEl>
                                        <p:attrNameLst>
                                          <p:attrName>ppt_h</p:attrName>
                                        </p:attrNameLst>
                                      </p:cBhvr>
                                      <p:tavLst>
                                        <p:tav tm="0">
                                          <p:val>
                                            <p:fltVal val="0"/>
                                          </p:val>
                                        </p:tav>
                                        <p:tav tm="100000">
                                          <p:val>
                                            <p:strVal val="#ppt_h"/>
                                          </p:val>
                                        </p:tav>
                                      </p:tavLst>
                                    </p:anim>
                                    <p:anim calcmode="lin" valueType="num">
                                      <p:cBhvr>
                                        <p:cTn id="29" dur="1000" fill="hold"/>
                                        <p:tgtEl>
                                          <p:spTgt spid="36947"/>
                                        </p:tgtEl>
                                        <p:attrNameLst>
                                          <p:attrName>style.rotation</p:attrName>
                                        </p:attrNameLst>
                                      </p:cBhvr>
                                      <p:tavLst>
                                        <p:tav tm="0">
                                          <p:val>
                                            <p:fltVal val="90"/>
                                          </p:val>
                                        </p:tav>
                                        <p:tav tm="100000">
                                          <p:val>
                                            <p:fltVal val="0"/>
                                          </p:val>
                                        </p:tav>
                                      </p:tavLst>
                                    </p:anim>
                                    <p:animEffect transition="in" filter="fade">
                                      <p:cBhvr>
                                        <p:cTn id="30" dur="1000"/>
                                        <p:tgtEl>
                                          <p:spTgt spid="3694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36948"/>
                                        </p:tgtEl>
                                        <p:attrNameLst>
                                          <p:attrName>style.visibility</p:attrName>
                                        </p:attrNameLst>
                                      </p:cBhvr>
                                      <p:to>
                                        <p:strVal val="visible"/>
                                      </p:to>
                                    </p:set>
                                    <p:anim calcmode="lin" valueType="num">
                                      <p:cBhvr>
                                        <p:cTn id="35" dur="1000" fill="hold"/>
                                        <p:tgtEl>
                                          <p:spTgt spid="36948"/>
                                        </p:tgtEl>
                                        <p:attrNameLst>
                                          <p:attrName>ppt_w</p:attrName>
                                        </p:attrNameLst>
                                      </p:cBhvr>
                                      <p:tavLst>
                                        <p:tav tm="0">
                                          <p:val>
                                            <p:fltVal val="0"/>
                                          </p:val>
                                        </p:tav>
                                        <p:tav tm="100000">
                                          <p:val>
                                            <p:strVal val="#ppt_w"/>
                                          </p:val>
                                        </p:tav>
                                      </p:tavLst>
                                    </p:anim>
                                    <p:anim calcmode="lin" valueType="num">
                                      <p:cBhvr>
                                        <p:cTn id="36" dur="1000" fill="hold"/>
                                        <p:tgtEl>
                                          <p:spTgt spid="36948"/>
                                        </p:tgtEl>
                                        <p:attrNameLst>
                                          <p:attrName>ppt_h</p:attrName>
                                        </p:attrNameLst>
                                      </p:cBhvr>
                                      <p:tavLst>
                                        <p:tav tm="0">
                                          <p:val>
                                            <p:fltVal val="0"/>
                                          </p:val>
                                        </p:tav>
                                        <p:tav tm="100000">
                                          <p:val>
                                            <p:strVal val="#ppt_h"/>
                                          </p:val>
                                        </p:tav>
                                      </p:tavLst>
                                    </p:anim>
                                    <p:anim calcmode="lin" valueType="num">
                                      <p:cBhvr>
                                        <p:cTn id="37" dur="1000" fill="hold"/>
                                        <p:tgtEl>
                                          <p:spTgt spid="36948"/>
                                        </p:tgtEl>
                                        <p:attrNameLst>
                                          <p:attrName>style.rotation</p:attrName>
                                        </p:attrNameLst>
                                      </p:cBhvr>
                                      <p:tavLst>
                                        <p:tav tm="0">
                                          <p:val>
                                            <p:fltVal val="90"/>
                                          </p:val>
                                        </p:tav>
                                        <p:tav tm="100000">
                                          <p:val>
                                            <p:fltVal val="0"/>
                                          </p:val>
                                        </p:tav>
                                      </p:tavLst>
                                    </p:anim>
                                    <p:animEffect transition="in" filter="fade">
                                      <p:cBhvr>
                                        <p:cTn id="38" dur="1000"/>
                                        <p:tgtEl>
                                          <p:spTgt spid="36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7" grpId="0"/>
      <p:bldP spid="369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104122"/>
            <a:ext cx="7315200" cy="1293592"/>
          </a:xfrm>
        </p:spPr>
        <p:txBody>
          <a:bodyPr>
            <a:normAutofit fontScale="90000"/>
          </a:bodyPr>
          <a:lstStyle/>
          <a:p>
            <a:pPr algn="ctr"/>
            <a:r>
              <a:rPr lang="de-DE" dirty="0" smtClean="0"/>
              <a:t>2. The </a:t>
            </a:r>
            <a:r>
              <a:rPr lang="de-DE" dirty="0"/>
              <a:t>P</a:t>
            </a:r>
            <a:r>
              <a:rPr lang="de-DE" dirty="0" smtClean="0"/>
              <a:t>artners in </a:t>
            </a:r>
            <a:r>
              <a:rPr lang="de-DE" dirty="0" err="1" smtClean="0"/>
              <a:t>our</a:t>
            </a:r>
            <a:r>
              <a:rPr lang="de-DE" dirty="0" smtClean="0"/>
              <a:t> </a:t>
            </a:r>
            <a:r>
              <a:rPr lang="de-DE" dirty="0"/>
              <a:t>R</a:t>
            </a:r>
            <a:r>
              <a:rPr lang="de-DE" dirty="0" smtClean="0"/>
              <a:t>esearch </a:t>
            </a:r>
            <a:r>
              <a:rPr lang="de-DE" dirty="0" err="1" smtClean="0"/>
              <a:t>and</a:t>
            </a:r>
            <a:r>
              <a:rPr lang="de-DE" dirty="0" smtClean="0"/>
              <a:t> </a:t>
            </a:r>
            <a:r>
              <a:rPr lang="de-DE" dirty="0" err="1"/>
              <a:t>S</a:t>
            </a:r>
            <a:r>
              <a:rPr lang="de-DE" dirty="0" err="1" smtClean="0"/>
              <a:t>ome</a:t>
            </a:r>
            <a:r>
              <a:rPr lang="de-DE" dirty="0" smtClean="0"/>
              <a:t> </a:t>
            </a:r>
            <a:r>
              <a:rPr lang="de-DE" dirty="0"/>
              <a:t>K</a:t>
            </a:r>
            <a:r>
              <a:rPr lang="de-DE" dirty="0" smtClean="0"/>
              <a:t>ey </a:t>
            </a:r>
            <a:r>
              <a:rPr lang="de-DE" dirty="0" err="1"/>
              <a:t>Q</a:t>
            </a:r>
            <a:r>
              <a:rPr lang="de-DE" dirty="0" err="1" smtClean="0"/>
              <a:t>uestions</a:t>
            </a:r>
            <a:endParaRPr lang="de-DE" dirty="0"/>
          </a:p>
        </p:txBody>
      </p:sp>
      <p:sp>
        <p:nvSpPr>
          <p:cNvPr id="4" name="Foliennummernplatzhalter 3"/>
          <p:cNvSpPr>
            <a:spLocks noGrp="1"/>
          </p:cNvSpPr>
          <p:nvPr>
            <p:ph type="sldNum" sz="quarter" idx="12"/>
          </p:nvPr>
        </p:nvSpPr>
        <p:spPr/>
        <p:txBody>
          <a:bodyPr/>
          <a:lstStyle/>
          <a:p>
            <a:fld id="{CE8079A4-7AA8-4A4F-87E2-7781EC5097DD}" type="slidenum">
              <a:rPr lang="en-US" smtClean="0"/>
              <a:pPr/>
              <a:t>8</a:t>
            </a:fld>
            <a:endParaRPr lang="en-US"/>
          </a:p>
        </p:txBody>
      </p:sp>
    </p:spTree>
    <p:extLst>
      <p:ext uri="{BB962C8B-B14F-4D97-AF65-F5344CB8AC3E}">
        <p14:creationId xmlns:p14="http://schemas.microsoft.com/office/powerpoint/2010/main" val="1030901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3173" y="1557357"/>
            <a:ext cx="4470989" cy="461665"/>
          </a:xfrm>
          <a:prstGeom prst="rect">
            <a:avLst/>
          </a:prstGeom>
          <a:noFill/>
        </p:spPr>
        <p:txBody>
          <a:bodyPr wrap="square" rtlCol="0">
            <a:spAutoFit/>
          </a:bodyPr>
          <a:lstStyle/>
          <a:p>
            <a:pPr algn="ctr" defTabSz="457200"/>
            <a:r>
              <a:rPr lang="de-DE" sz="2400" b="1" dirty="0" err="1" smtClean="0">
                <a:solidFill>
                  <a:prstClr val="black"/>
                </a:solidFill>
                <a:latin typeface="Calibri"/>
              </a:rPr>
              <a:t>Responsible</a:t>
            </a:r>
            <a:r>
              <a:rPr lang="de-DE" sz="2400" b="1" dirty="0" smtClean="0">
                <a:solidFill>
                  <a:prstClr val="black"/>
                </a:solidFill>
                <a:latin typeface="Calibri"/>
              </a:rPr>
              <a:t> </a:t>
            </a:r>
            <a:r>
              <a:rPr lang="de-DE" sz="2400" b="1" dirty="0" err="1" smtClean="0">
                <a:solidFill>
                  <a:prstClr val="black"/>
                </a:solidFill>
                <a:latin typeface="Calibri"/>
              </a:rPr>
              <a:t>for</a:t>
            </a:r>
            <a:r>
              <a:rPr lang="de-DE" sz="2400" b="1" dirty="0" smtClean="0">
                <a:solidFill>
                  <a:prstClr val="black"/>
                </a:solidFill>
                <a:latin typeface="Calibri"/>
              </a:rPr>
              <a:t>/in </a:t>
            </a:r>
            <a:r>
              <a:rPr lang="de-DE" sz="2400" b="1" dirty="0" err="1" smtClean="0">
                <a:solidFill>
                  <a:prstClr val="black"/>
                </a:solidFill>
                <a:latin typeface="Calibri"/>
              </a:rPr>
              <a:t>Diocese</a:t>
            </a:r>
            <a:r>
              <a:rPr lang="de-DE" sz="2400" b="1" dirty="0" smtClean="0">
                <a:solidFill>
                  <a:prstClr val="black"/>
                </a:solidFill>
                <a:latin typeface="Calibri"/>
              </a:rPr>
              <a:t> </a:t>
            </a:r>
            <a:endParaRPr lang="de-DE" sz="2400" b="1" dirty="0">
              <a:solidFill>
                <a:prstClr val="black"/>
              </a:solidFill>
              <a:latin typeface="Calibri"/>
            </a:endParaRPr>
          </a:p>
        </p:txBody>
      </p:sp>
      <p:pic>
        <p:nvPicPr>
          <p:cNvPr id="3" name="Bild 2" descr="Diözesanleitung_Bischof_Scheuer Manfr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73" y="2382431"/>
            <a:ext cx="1860546" cy="2604765"/>
          </a:xfrm>
          <a:prstGeom prst="rect">
            <a:avLst/>
          </a:prstGeom>
        </p:spPr>
      </p:pic>
      <p:pic>
        <p:nvPicPr>
          <p:cNvPr id="4" name="Bild 3" descr="Diözesanleitung_Rathgeb Elisabe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405" y="2382431"/>
            <a:ext cx="2011111" cy="2604766"/>
          </a:xfrm>
          <a:prstGeom prst="rect">
            <a:avLst/>
          </a:prstGeom>
        </p:spPr>
      </p:pic>
      <p:sp>
        <p:nvSpPr>
          <p:cNvPr id="5" name="Textfeld 4"/>
          <p:cNvSpPr txBox="1"/>
          <p:nvPr/>
        </p:nvSpPr>
        <p:spPr>
          <a:xfrm>
            <a:off x="273173" y="5016732"/>
            <a:ext cx="1884475" cy="461665"/>
          </a:xfrm>
          <a:prstGeom prst="rect">
            <a:avLst/>
          </a:prstGeom>
          <a:noFill/>
        </p:spPr>
        <p:txBody>
          <a:bodyPr wrap="square" rtlCol="0">
            <a:spAutoFit/>
          </a:bodyPr>
          <a:lstStyle/>
          <a:p>
            <a:pPr algn="ctr" defTabSz="457200"/>
            <a:r>
              <a:rPr lang="de-DE" sz="1200" b="1" dirty="0" smtClean="0">
                <a:solidFill>
                  <a:prstClr val="black"/>
                </a:solidFill>
                <a:latin typeface="Calibri"/>
              </a:rPr>
              <a:t>Manfred Scheuer</a:t>
            </a:r>
          </a:p>
          <a:p>
            <a:pPr algn="ctr" defTabSz="457200"/>
            <a:r>
              <a:rPr lang="de-DE" sz="1200" dirty="0" smtClean="0">
                <a:solidFill>
                  <a:prstClr val="black"/>
                </a:solidFill>
                <a:latin typeface="Calibri"/>
              </a:rPr>
              <a:t>Bischof von Innsbruck</a:t>
            </a:r>
            <a:endParaRPr lang="de-DE" sz="1200" dirty="0">
              <a:solidFill>
                <a:prstClr val="black"/>
              </a:solidFill>
              <a:latin typeface="Calibri"/>
            </a:endParaRPr>
          </a:p>
        </p:txBody>
      </p:sp>
      <p:sp>
        <p:nvSpPr>
          <p:cNvPr id="6" name="Textfeld 5"/>
          <p:cNvSpPr txBox="1"/>
          <p:nvPr/>
        </p:nvSpPr>
        <p:spPr>
          <a:xfrm>
            <a:off x="2261010" y="5016733"/>
            <a:ext cx="2483153" cy="461665"/>
          </a:xfrm>
          <a:prstGeom prst="rect">
            <a:avLst/>
          </a:prstGeom>
          <a:noFill/>
        </p:spPr>
        <p:txBody>
          <a:bodyPr wrap="square" rtlCol="0">
            <a:spAutoFit/>
          </a:bodyPr>
          <a:lstStyle/>
          <a:p>
            <a:pPr algn="ctr" defTabSz="457200"/>
            <a:r>
              <a:rPr lang="de-DE" sz="1200" b="1" dirty="0" smtClean="0">
                <a:solidFill>
                  <a:prstClr val="black"/>
                </a:solidFill>
                <a:latin typeface="Calibri"/>
              </a:rPr>
              <a:t>Elisabeth </a:t>
            </a:r>
            <a:r>
              <a:rPr lang="de-DE" sz="1200" b="1" dirty="0" err="1" smtClean="0">
                <a:solidFill>
                  <a:prstClr val="black"/>
                </a:solidFill>
                <a:latin typeface="Calibri"/>
              </a:rPr>
              <a:t>Rathgeb</a:t>
            </a:r>
            <a:endParaRPr lang="de-DE" sz="1200" b="1" dirty="0" smtClean="0">
              <a:solidFill>
                <a:prstClr val="black"/>
              </a:solidFill>
              <a:latin typeface="Calibri"/>
            </a:endParaRPr>
          </a:p>
          <a:p>
            <a:pPr algn="ctr" defTabSz="457200"/>
            <a:r>
              <a:rPr lang="de-DE" sz="1200" dirty="0" smtClean="0">
                <a:solidFill>
                  <a:prstClr val="black"/>
                </a:solidFill>
                <a:latin typeface="Calibri"/>
              </a:rPr>
              <a:t>Seelsorgeamtsleiterin in Innsbruck</a:t>
            </a:r>
            <a:endParaRPr lang="de-DE" sz="1200" dirty="0">
              <a:solidFill>
                <a:prstClr val="black"/>
              </a:solidFill>
              <a:latin typeface="Calibri"/>
            </a:endParaRPr>
          </a:p>
        </p:txBody>
      </p:sp>
      <p:sp>
        <p:nvSpPr>
          <p:cNvPr id="7" name="Textfeld 6"/>
          <p:cNvSpPr txBox="1"/>
          <p:nvPr/>
        </p:nvSpPr>
        <p:spPr>
          <a:xfrm>
            <a:off x="6128160" y="459532"/>
            <a:ext cx="1948986" cy="830997"/>
          </a:xfrm>
          <a:prstGeom prst="rect">
            <a:avLst/>
          </a:prstGeom>
          <a:noFill/>
        </p:spPr>
        <p:txBody>
          <a:bodyPr wrap="square" rtlCol="0">
            <a:spAutoFit/>
          </a:bodyPr>
          <a:lstStyle/>
          <a:p>
            <a:pPr algn="ctr" defTabSz="457200"/>
            <a:r>
              <a:rPr lang="de-DE" sz="2400" dirty="0"/>
              <a:t>Worldwide Church</a:t>
            </a:r>
            <a:endParaRPr lang="de-DE" sz="2400" b="1" dirty="0">
              <a:solidFill>
                <a:prstClr val="black"/>
              </a:solidFill>
              <a:latin typeface="Calibri"/>
            </a:endParaRPr>
          </a:p>
        </p:txBody>
      </p:sp>
      <p:sp>
        <p:nvSpPr>
          <p:cNvPr id="8" name="Textfeld 7"/>
          <p:cNvSpPr txBox="1"/>
          <p:nvPr/>
        </p:nvSpPr>
        <p:spPr>
          <a:xfrm>
            <a:off x="6305352" y="3556121"/>
            <a:ext cx="1727495" cy="461665"/>
          </a:xfrm>
          <a:prstGeom prst="rect">
            <a:avLst/>
          </a:prstGeom>
          <a:noFill/>
        </p:spPr>
        <p:txBody>
          <a:bodyPr wrap="square" rtlCol="0">
            <a:spAutoFit/>
          </a:bodyPr>
          <a:lstStyle/>
          <a:p>
            <a:pPr algn="ctr" defTabSz="457200"/>
            <a:r>
              <a:rPr lang="de-DE" sz="1200" b="1" dirty="0" smtClean="0">
                <a:solidFill>
                  <a:prstClr val="black"/>
                </a:solidFill>
                <a:latin typeface="Calibri"/>
              </a:rPr>
              <a:t>Hans Eigner</a:t>
            </a:r>
          </a:p>
          <a:p>
            <a:pPr algn="ctr" defTabSz="457200"/>
            <a:r>
              <a:rPr lang="de-DE" sz="1200" dirty="0" err="1" smtClean="0">
                <a:solidFill>
                  <a:prstClr val="black"/>
                </a:solidFill>
                <a:latin typeface="Calibri"/>
              </a:rPr>
              <a:t>Comboni</a:t>
            </a:r>
            <a:r>
              <a:rPr lang="de-DE" sz="1200" dirty="0" smtClean="0">
                <a:solidFill>
                  <a:prstClr val="black"/>
                </a:solidFill>
                <a:latin typeface="Calibri"/>
              </a:rPr>
              <a:t>-Missionar</a:t>
            </a:r>
            <a:endParaRPr lang="de-DE" sz="1200" dirty="0">
              <a:solidFill>
                <a:prstClr val="black"/>
              </a:solidFill>
              <a:latin typeface="Calibri"/>
            </a:endParaRPr>
          </a:p>
        </p:txBody>
      </p:sp>
      <p:sp>
        <p:nvSpPr>
          <p:cNvPr id="9" name="Textfeld 8"/>
          <p:cNvSpPr txBox="1"/>
          <p:nvPr/>
        </p:nvSpPr>
        <p:spPr>
          <a:xfrm>
            <a:off x="6125276" y="6337392"/>
            <a:ext cx="2394850" cy="276999"/>
          </a:xfrm>
          <a:prstGeom prst="rect">
            <a:avLst/>
          </a:prstGeom>
          <a:noFill/>
        </p:spPr>
        <p:txBody>
          <a:bodyPr wrap="square" rtlCol="0">
            <a:spAutoFit/>
          </a:bodyPr>
          <a:lstStyle/>
          <a:p>
            <a:pPr defTabSz="457200"/>
            <a:r>
              <a:rPr lang="de-DE" sz="1200" b="1" dirty="0" smtClean="0">
                <a:solidFill>
                  <a:prstClr val="black"/>
                </a:solidFill>
                <a:latin typeface="Calibri"/>
              </a:rPr>
              <a:t>Hans </a:t>
            </a:r>
            <a:r>
              <a:rPr lang="de-DE" sz="1200" b="1" dirty="0" err="1" smtClean="0">
                <a:solidFill>
                  <a:prstClr val="black"/>
                </a:solidFill>
                <a:latin typeface="Calibri"/>
              </a:rPr>
              <a:t>Humer</a:t>
            </a:r>
            <a:r>
              <a:rPr lang="de-DE" sz="1200" dirty="0" smtClean="0">
                <a:solidFill>
                  <a:prstClr val="black"/>
                </a:solidFill>
                <a:latin typeface="Calibri"/>
              </a:rPr>
              <a:t>, Pfarrer in </a:t>
            </a:r>
            <a:r>
              <a:rPr lang="de-DE" sz="1200" dirty="0" err="1" smtClean="0">
                <a:solidFill>
                  <a:prstClr val="black"/>
                </a:solidFill>
                <a:latin typeface="Calibri"/>
              </a:rPr>
              <a:t>Tanzania</a:t>
            </a:r>
            <a:endParaRPr lang="de-DE" sz="1200" dirty="0">
              <a:solidFill>
                <a:prstClr val="black"/>
              </a:solidFill>
              <a:latin typeface="Calibri"/>
            </a:endParaRPr>
          </a:p>
        </p:txBody>
      </p:sp>
      <p:pic>
        <p:nvPicPr>
          <p:cNvPr id="10" name="Bild 9" descr="Weltkirche-Interkulturell_Eigner Ha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86" y="1234966"/>
            <a:ext cx="1727495" cy="2306295"/>
          </a:xfrm>
          <a:prstGeom prst="rect">
            <a:avLst/>
          </a:prstGeom>
        </p:spPr>
      </p:pic>
      <p:pic>
        <p:nvPicPr>
          <p:cNvPr id="11" name="Bild 10" descr="Weltkirche-Interkulturell_Humer Han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8836" y="4240542"/>
            <a:ext cx="2761289" cy="2068302"/>
          </a:xfrm>
          <a:prstGeom prst="rect">
            <a:avLst/>
          </a:prstGeom>
        </p:spPr>
      </p:pic>
      <p:sp>
        <p:nvSpPr>
          <p:cNvPr id="13" name="Foliennummernplatzhalter 12"/>
          <p:cNvSpPr>
            <a:spLocks noGrp="1"/>
          </p:cNvSpPr>
          <p:nvPr>
            <p:ph type="sldNum" sz="quarter" idx="12"/>
          </p:nvPr>
        </p:nvSpPr>
        <p:spPr/>
        <p:txBody>
          <a:bodyPr/>
          <a:lstStyle/>
          <a:p>
            <a:fld id="{C38E6059-4D6B-654A-9396-024974EDEF35}" type="slidenum">
              <a:rPr lang="de-DE" smtClean="0">
                <a:solidFill>
                  <a:prstClr val="black">
                    <a:tint val="75000"/>
                  </a:prstClr>
                </a:solidFill>
                <a:latin typeface="Calibri"/>
              </a:rPr>
              <a:pPr/>
              <a:t>9</a:t>
            </a:fld>
            <a:endParaRPr lang="de-DE">
              <a:solidFill>
                <a:prstClr val="black">
                  <a:tint val="75000"/>
                </a:prstClr>
              </a:solidFill>
              <a:latin typeface="Calibri"/>
            </a:endParaRPr>
          </a:p>
        </p:txBody>
      </p:sp>
    </p:spTree>
    <p:extLst>
      <p:ext uri="{BB962C8B-B14F-4D97-AF65-F5344CB8AC3E}">
        <p14:creationId xmlns:p14="http://schemas.microsoft.com/office/powerpoint/2010/main" val="32427978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Perspektive.thmx</Template>
  <TotalTime>0</TotalTime>
  <Words>1829</Words>
  <Application>Microsoft Macintosh PowerPoint</Application>
  <PresentationFormat>Bildschirmpräsentation (4:3)</PresentationFormat>
  <Paragraphs>305</Paragraphs>
  <Slides>24</Slides>
  <Notes>22</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Perspektive</vt:lpstr>
      <vt:lpstr>Office-Design</vt:lpstr>
      <vt:lpstr>"Redemptive Leading" – Barriers and Opportunities in a Digital World</vt:lpstr>
      <vt:lpstr>Rahner Archiv and Islamic Studies</vt:lpstr>
      <vt:lpstr>PowerPoint-Präsentation</vt:lpstr>
      <vt:lpstr>Religious/Theological Authority in a Digital World</vt:lpstr>
      <vt:lpstr>1. Preliminaries</vt:lpstr>
      <vt:lpstr>1.1. Redemptive Leadership</vt:lpstr>
      <vt:lpstr>1.2. Empirical Research in CT</vt:lpstr>
      <vt:lpstr>2. The Partners in our Research and Some Key Questions</vt:lpstr>
      <vt:lpstr>PowerPoint-Präsentation</vt:lpstr>
      <vt:lpstr>PowerPoint-Präsentation</vt:lpstr>
      <vt:lpstr>PowerPoint-Präsentation</vt:lpstr>
      <vt:lpstr>PowerPoint-Präsentation</vt:lpstr>
      <vt:lpstr>Questions</vt:lpstr>
      <vt:lpstr>3. Re-reading our Study in the Perspective of "Religious/Theological Authority in a Digital World."  </vt:lpstr>
      <vt:lpstr>3.1.    Authority between Ministry, Leadership, Power and Role</vt:lpstr>
      <vt:lpstr>Niclas Luhmann‘s System Theory</vt:lpstr>
      <vt:lpstr>Irritating Leadership of Pope Francis? </vt:lpstr>
      <vt:lpstr>3.2. Participatory Leadership – a way to deal with authority and power in Churches and  Religions? </vt:lpstr>
      <vt:lpstr>Leading in front of…</vt:lpstr>
      <vt:lpstr>Leading for...</vt:lpstr>
      <vt:lpstr> Leading within (participatory)</vt:lpstr>
      <vt:lpstr> </vt:lpstr>
      <vt:lpstr>PowerPoint-Präsentation</vt:lpstr>
      <vt:lpstr>4. 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"Redemptive Leading" – Barriers and Opportunities in a Digital World</dc:title>
  <dc:creator>M. Scharer</dc:creator>
  <cp:lastModifiedBy>M. Scharer</cp:lastModifiedBy>
  <cp:revision>44</cp:revision>
  <dcterms:created xsi:type="dcterms:W3CDTF">2015-06-20T15:33:57Z</dcterms:created>
  <dcterms:modified xsi:type="dcterms:W3CDTF">2015-06-29T04:11:41Z</dcterms:modified>
</cp:coreProperties>
</file>