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57" r:id="rId3"/>
    <p:sldId id="258" r:id="rId4"/>
    <p:sldId id="274" r:id="rId5"/>
    <p:sldId id="261" r:id="rId6"/>
    <p:sldId id="262" r:id="rId7"/>
    <p:sldId id="263" r:id="rId8"/>
    <p:sldId id="275" r:id="rId9"/>
    <p:sldId id="264" r:id="rId10"/>
    <p:sldId id="276" r:id="rId11"/>
    <p:sldId id="270" r:id="rId12"/>
    <p:sldId id="271" r:id="rId13"/>
    <p:sldId id="277" r:id="rId14"/>
    <p:sldId id="278"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p:restoredTop sz="94685"/>
  </p:normalViewPr>
  <p:slideViewPr>
    <p:cSldViewPr snapToGrid="0" snapToObjects="1">
      <p:cViewPr>
        <p:scale>
          <a:sx n="50" d="100"/>
          <a:sy n="50" d="100"/>
        </p:scale>
        <p:origin x="504" y="1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AFBD7-F1AB-1C41-A7F3-638AC7545848}" type="datetimeFigureOut">
              <a:rPr lang="de-DE" smtClean="0"/>
              <a:t>27.09.16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67248-17E2-7742-9411-3D4D6CAB965F}" type="slidenum">
              <a:rPr lang="de-DE" smtClean="0"/>
              <a:t>‹Nr.›</a:t>
            </a:fld>
            <a:endParaRPr lang="de-DE"/>
          </a:p>
        </p:txBody>
      </p:sp>
    </p:spTree>
    <p:extLst>
      <p:ext uri="{BB962C8B-B14F-4D97-AF65-F5344CB8AC3E}">
        <p14:creationId xmlns:p14="http://schemas.microsoft.com/office/powerpoint/2010/main" val="142320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C767248-17E2-7742-9411-3D4D6CAB965F}" type="slidenum">
              <a:rPr lang="de-DE" smtClean="0"/>
              <a:t>2</a:t>
            </a:fld>
            <a:endParaRPr lang="de-DE"/>
          </a:p>
        </p:txBody>
      </p:sp>
    </p:spTree>
    <p:extLst>
      <p:ext uri="{BB962C8B-B14F-4D97-AF65-F5344CB8AC3E}">
        <p14:creationId xmlns:p14="http://schemas.microsoft.com/office/powerpoint/2010/main" val="133047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2426E1-94D2-A845-B5BE-FCB69763907C}" type="slidenum">
              <a:rPr lang="de-DE" smtClean="0"/>
              <a:t>12</a:t>
            </a:fld>
            <a:endParaRPr lang="de-DE"/>
          </a:p>
        </p:txBody>
      </p:sp>
    </p:spTree>
    <p:extLst>
      <p:ext uri="{BB962C8B-B14F-4D97-AF65-F5344CB8AC3E}">
        <p14:creationId xmlns:p14="http://schemas.microsoft.com/office/powerpoint/2010/main" val="168112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de-DE" smtClean="0"/>
              <a:t>Mastertitelformat bearbeiten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en-US" dirty="0"/>
          </a:p>
        </p:txBody>
      </p:sp>
      <p:sp>
        <p:nvSpPr>
          <p:cNvPr id="4" name="Date Placeholder 3"/>
          <p:cNvSpPr>
            <a:spLocks noGrp="1"/>
          </p:cNvSpPr>
          <p:nvPr>
            <p:ph type="dt" sz="half" idx="10"/>
          </p:nvPr>
        </p:nvSpPr>
        <p:spPr/>
        <p:txBody>
          <a:bodyPr/>
          <a:lstStyle/>
          <a:p>
            <a:fld id="{B4A2E0DA-04E6-6245-8934-6418E88452DD}" type="datetime1">
              <a:rPr lang="de-AT" smtClean="0"/>
              <a:t>27.09.16</a:t>
            </a:fld>
            <a:endParaRPr lang="en-US" dirty="0"/>
          </a:p>
        </p:txBody>
      </p:sp>
      <p:sp>
        <p:nvSpPr>
          <p:cNvPr id="5" name="Footer Placeholder 4"/>
          <p:cNvSpPr>
            <a:spLocks noGrp="1"/>
          </p:cNvSpPr>
          <p:nvPr>
            <p:ph type="ftr" sz="quarter" idx="11"/>
          </p:nvPr>
        </p:nvSpPr>
        <p:spPr/>
        <p:txBody>
          <a:bodyPr/>
          <a:lstStyle/>
          <a:p>
            <a:r>
              <a:rPr lang="en-US" smtClean="0"/>
              <a:t>www.matthiasscharer.com</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de-DE" smtClean="0"/>
              <a:t>Mastertitelformat bearbeiten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e Placeholder 4"/>
          <p:cNvSpPr>
            <a:spLocks noGrp="1"/>
          </p:cNvSpPr>
          <p:nvPr>
            <p:ph type="dt" sz="half" idx="10"/>
          </p:nvPr>
        </p:nvSpPr>
        <p:spPr/>
        <p:txBody>
          <a:bodyPr/>
          <a:lstStyle/>
          <a:p>
            <a:fld id="{9A6A6E15-5F26-234E-B7E5-B920FCA52082}" type="datetime1">
              <a:rPr lang="de-AT" smtClean="0"/>
              <a:t>27.09.16</a:t>
            </a:fld>
            <a:endParaRPr lang="en-US" dirty="0"/>
          </a:p>
        </p:txBody>
      </p:sp>
      <p:sp>
        <p:nvSpPr>
          <p:cNvPr id="6" name="Footer Placeholder 5"/>
          <p:cNvSpPr>
            <a:spLocks noGrp="1"/>
          </p:cNvSpPr>
          <p:nvPr>
            <p:ph type="ftr" sz="quarter" idx="11"/>
          </p:nvPr>
        </p:nvSpPr>
        <p:spPr/>
        <p:txBody>
          <a:bodyPr/>
          <a:lstStyle/>
          <a:p>
            <a:r>
              <a:rPr lang="en-US" smtClean="0"/>
              <a:t>www.matthiasscharer.com</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de-DE" smtClean="0"/>
              <a:t>Mastertitelformat bearbeiten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e Placeholder 4"/>
          <p:cNvSpPr>
            <a:spLocks noGrp="1"/>
          </p:cNvSpPr>
          <p:nvPr>
            <p:ph type="dt" sz="half" idx="10"/>
          </p:nvPr>
        </p:nvSpPr>
        <p:spPr/>
        <p:txBody>
          <a:bodyPr/>
          <a:lstStyle/>
          <a:p>
            <a:fld id="{860AE07C-67AA-F349-8FDB-F41319EAD9E4}" type="datetime1">
              <a:rPr lang="de-AT" smtClean="0"/>
              <a:t>27.09.16</a:t>
            </a:fld>
            <a:endParaRPr lang="en-US" dirty="0"/>
          </a:p>
        </p:txBody>
      </p:sp>
      <p:sp>
        <p:nvSpPr>
          <p:cNvPr id="6" name="Footer Placeholder 5"/>
          <p:cNvSpPr>
            <a:spLocks noGrp="1"/>
          </p:cNvSpPr>
          <p:nvPr>
            <p:ph type="ftr" sz="quarter" idx="11"/>
          </p:nvPr>
        </p:nvSpPr>
        <p:spPr/>
        <p:txBody>
          <a:bodyPr/>
          <a:lstStyle/>
          <a:p>
            <a:r>
              <a:rPr lang="en-US" smtClean="0"/>
              <a:t>www.matthiasscharer.com</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de-DE" smtClean="0"/>
              <a:t>Mastertitelformat bearbeiten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e Placeholder 4"/>
          <p:cNvSpPr>
            <a:spLocks noGrp="1"/>
          </p:cNvSpPr>
          <p:nvPr>
            <p:ph type="dt" sz="half" idx="10"/>
          </p:nvPr>
        </p:nvSpPr>
        <p:spPr/>
        <p:txBody>
          <a:bodyPr/>
          <a:lstStyle/>
          <a:p>
            <a:fld id="{90B41109-C369-184A-9743-88B1EABE2D7C}" type="datetime1">
              <a:rPr lang="de-AT" smtClean="0"/>
              <a:t>27.09.16</a:t>
            </a:fld>
            <a:endParaRPr lang="en-US" dirty="0"/>
          </a:p>
        </p:txBody>
      </p:sp>
      <p:sp>
        <p:nvSpPr>
          <p:cNvPr id="6" name="Footer Placeholder 5"/>
          <p:cNvSpPr>
            <a:spLocks noGrp="1"/>
          </p:cNvSpPr>
          <p:nvPr>
            <p:ph type="ftr" sz="quarter" idx="11"/>
          </p:nvPr>
        </p:nvSpPr>
        <p:spPr/>
        <p:txBody>
          <a:bodyPr/>
          <a:lstStyle/>
          <a:p>
            <a:r>
              <a:rPr lang="en-US" smtClean="0"/>
              <a:t>www.matthiasscharer.com</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de-DE" smtClean="0"/>
              <a:t>Mastertitelformat bearbeiten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e Placeholder 4"/>
          <p:cNvSpPr>
            <a:spLocks noGrp="1"/>
          </p:cNvSpPr>
          <p:nvPr>
            <p:ph type="dt" sz="half" idx="10"/>
          </p:nvPr>
        </p:nvSpPr>
        <p:spPr/>
        <p:txBody>
          <a:bodyPr/>
          <a:lstStyle/>
          <a:p>
            <a:fld id="{4DA26063-45F2-8546-834D-1CA4097DDC56}" type="datetime1">
              <a:rPr lang="de-AT" smtClean="0"/>
              <a:t>27.09.16</a:t>
            </a:fld>
            <a:endParaRPr lang="en-US" dirty="0"/>
          </a:p>
        </p:txBody>
      </p:sp>
      <p:sp>
        <p:nvSpPr>
          <p:cNvPr id="6" name="Footer Placeholder 5"/>
          <p:cNvSpPr>
            <a:spLocks noGrp="1"/>
          </p:cNvSpPr>
          <p:nvPr>
            <p:ph type="ftr" sz="quarter" idx="11"/>
          </p:nvPr>
        </p:nvSpPr>
        <p:spPr/>
        <p:txBody>
          <a:bodyPr/>
          <a:lstStyle/>
          <a:p>
            <a:r>
              <a:rPr lang="en-US" smtClean="0"/>
              <a:t>www.matthiasscharer.com</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de-DE" smtClean="0"/>
              <a:t>Mastertitelformat bearbeiten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3" name="Date Placeholder 2"/>
          <p:cNvSpPr>
            <a:spLocks noGrp="1"/>
          </p:cNvSpPr>
          <p:nvPr>
            <p:ph type="dt" sz="half" idx="10"/>
          </p:nvPr>
        </p:nvSpPr>
        <p:spPr/>
        <p:txBody>
          <a:bodyPr/>
          <a:lstStyle/>
          <a:p>
            <a:fld id="{2F9B7507-DD21-2344-AE2B-3C46D2AA5C43}" type="datetime1">
              <a:rPr lang="de-AT" smtClean="0"/>
              <a:t>27.09.16</a:t>
            </a:fld>
            <a:endParaRPr lang="en-US" dirty="0"/>
          </a:p>
        </p:txBody>
      </p:sp>
      <p:sp>
        <p:nvSpPr>
          <p:cNvPr id="4" name="Footer Placeholder 3"/>
          <p:cNvSpPr>
            <a:spLocks noGrp="1"/>
          </p:cNvSpPr>
          <p:nvPr>
            <p:ph type="ftr" sz="quarter" idx="11"/>
          </p:nvPr>
        </p:nvSpPr>
        <p:spPr/>
        <p:txBody>
          <a:bodyPr/>
          <a:lstStyle/>
          <a:p>
            <a:r>
              <a:rPr lang="en-US" smtClean="0"/>
              <a:t>www.matthiasscharer.com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de-DE" smtClean="0"/>
              <a:t>Mastertitelformat bearbeiten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3" name="Date Placeholder 2"/>
          <p:cNvSpPr>
            <a:spLocks noGrp="1"/>
          </p:cNvSpPr>
          <p:nvPr>
            <p:ph type="dt" sz="half" idx="10"/>
          </p:nvPr>
        </p:nvSpPr>
        <p:spPr/>
        <p:txBody>
          <a:bodyPr/>
          <a:lstStyle/>
          <a:p>
            <a:fld id="{750F1818-0773-9748-98BA-EE553A2A4802}" type="datetime1">
              <a:rPr lang="de-AT" smtClean="0"/>
              <a:t>27.09.16</a:t>
            </a:fld>
            <a:endParaRPr lang="en-US" dirty="0"/>
          </a:p>
        </p:txBody>
      </p:sp>
      <p:sp>
        <p:nvSpPr>
          <p:cNvPr id="4" name="Footer Placeholder 3"/>
          <p:cNvSpPr>
            <a:spLocks noGrp="1"/>
          </p:cNvSpPr>
          <p:nvPr>
            <p:ph type="ftr" sz="quarter" idx="11"/>
          </p:nvPr>
        </p:nvSpPr>
        <p:spPr/>
        <p:txBody>
          <a:bodyPr/>
          <a:lstStyle/>
          <a:p>
            <a:r>
              <a:rPr lang="en-US" smtClean="0"/>
              <a:t>www.matthiasscharer.com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de-DE" smtClean="0"/>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9779D80-2346-7745-B320-2C9B20E2CF81}" type="datetime1">
              <a:rPr lang="de-AT" smtClean="0"/>
              <a:t>27.09.16</a:t>
            </a:fld>
            <a:endParaRPr lang="en-US" dirty="0"/>
          </a:p>
        </p:txBody>
      </p:sp>
      <p:sp>
        <p:nvSpPr>
          <p:cNvPr id="5" name="Footer Placeholder 4"/>
          <p:cNvSpPr>
            <a:spLocks noGrp="1"/>
          </p:cNvSpPr>
          <p:nvPr>
            <p:ph type="ftr" sz="quarter" idx="11"/>
          </p:nvPr>
        </p:nvSpPr>
        <p:spPr/>
        <p:txBody>
          <a:bodyPr/>
          <a:lstStyle/>
          <a:p>
            <a:r>
              <a:rPr lang="en-US" smtClean="0"/>
              <a:t>www.matthiasscharer.com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de-DE" smtClean="0"/>
              <a:t>Mastertitelformat bearbeiten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9296E72-F3B8-5645-969A-C0F995E67613}" type="datetime1">
              <a:rPr lang="de-AT" smtClean="0"/>
              <a:t>27.09.16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www.matthiasscharer.com</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30CF7AA-017D-5544-B884-BB27B6511601}" type="datetime1">
              <a:rPr lang="de-AT" smtClean="0"/>
              <a:t>27.09.16</a:t>
            </a:fld>
            <a:endParaRPr lang="en-US" dirty="0"/>
          </a:p>
        </p:txBody>
      </p:sp>
      <p:sp>
        <p:nvSpPr>
          <p:cNvPr id="5" name="Footer Placeholder 4"/>
          <p:cNvSpPr>
            <a:spLocks noGrp="1"/>
          </p:cNvSpPr>
          <p:nvPr>
            <p:ph type="ftr" sz="quarter" idx="11"/>
          </p:nvPr>
        </p:nvSpPr>
        <p:spPr/>
        <p:txBody>
          <a:bodyPr/>
          <a:lstStyle/>
          <a:p>
            <a:r>
              <a:rPr lang="en-US" smtClean="0"/>
              <a:t>www.matthiasscharer.com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de-DE" smtClean="0"/>
              <a:t>Mastertitelformat bearbeiten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E6C10D58-5A9C-9E44-A247-E136E32765CF}" type="datetime1">
              <a:rPr lang="de-AT" smtClean="0"/>
              <a:t>27.09.16</a:t>
            </a:fld>
            <a:endParaRPr lang="en-US" dirty="0"/>
          </a:p>
        </p:txBody>
      </p:sp>
      <p:sp>
        <p:nvSpPr>
          <p:cNvPr id="5" name="Footer Placeholder 4"/>
          <p:cNvSpPr>
            <a:spLocks noGrp="1"/>
          </p:cNvSpPr>
          <p:nvPr>
            <p:ph type="ftr" sz="quarter" idx="11"/>
          </p:nvPr>
        </p:nvSpPr>
        <p:spPr/>
        <p:txBody>
          <a:bodyPr/>
          <a:lstStyle/>
          <a:p>
            <a:r>
              <a:rPr lang="en-US" smtClean="0"/>
              <a:t>www.matthiasscharer.com</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F69D6E3-3B71-2046-B270-AF33766FB323}" type="datetime1">
              <a:rPr lang="de-AT" smtClean="0"/>
              <a:t>27.09.16</a:t>
            </a:fld>
            <a:endParaRPr lang="en-US" dirty="0"/>
          </a:p>
        </p:txBody>
      </p:sp>
      <p:sp>
        <p:nvSpPr>
          <p:cNvPr id="6" name="Footer Placeholder 5"/>
          <p:cNvSpPr>
            <a:spLocks noGrp="1"/>
          </p:cNvSpPr>
          <p:nvPr>
            <p:ph type="ftr" sz="quarter" idx="11"/>
          </p:nvPr>
        </p:nvSpPr>
        <p:spPr/>
        <p:txBody>
          <a:bodyPr/>
          <a:lstStyle/>
          <a:p>
            <a:r>
              <a:rPr lang="en-US" smtClean="0"/>
              <a:t>www.matthiasscharer.com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de-DE" smtClean="0"/>
              <a:t>Mastertitelformat bearbeiten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680322" y="3030008"/>
            <a:ext cx="4698355" cy="2906179"/>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5594123" y="3030008"/>
            <a:ext cx="4700059" cy="2906179"/>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FA739C3-E698-2543-8162-D2D49080C8A9}" type="datetime1">
              <a:rPr lang="de-AT" smtClean="0"/>
              <a:t>27.09.16</a:t>
            </a:fld>
            <a:endParaRPr lang="en-US" dirty="0"/>
          </a:p>
        </p:txBody>
      </p:sp>
      <p:sp>
        <p:nvSpPr>
          <p:cNvPr id="8" name="Footer Placeholder 7"/>
          <p:cNvSpPr>
            <a:spLocks noGrp="1"/>
          </p:cNvSpPr>
          <p:nvPr>
            <p:ph type="ftr" sz="quarter" idx="11"/>
          </p:nvPr>
        </p:nvSpPr>
        <p:spPr/>
        <p:txBody>
          <a:bodyPr/>
          <a:lstStyle/>
          <a:p>
            <a:r>
              <a:rPr lang="en-US" smtClean="0"/>
              <a:t>www.matthiasscharer.com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smtClean="0"/>
              <a:t>Mastertitelformat bearbeiten</a:t>
            </a:r>
            <a:endParaRPr lang="en-US" dirty="0"/>
          </a:p>
        </p:txBody>
      </p:sp>
      <p:sp>
        <p:nvSpPr>
          <p:cNvPr id="3" name="Date Placeholder 2"/>
          <p:cNvSpPr>
            <a:spLocks noGrp="1"/>
          </p:cNvSpPr>
          <p:nvPr>
            <p:ph type="dt" sz="half" idx="10"/>
          </p:nvPr>
        </p:nvSpPr>
        <p:spPr/>
        <p:txBody>
          <a:bodyPr/>
          <a:lstStyle/>
          <a:p>
            <a:fld id="{C79B4077-CC86-A041-89D2-9726817D5D78}" type="datetime1">
              <a:rPr lang="de-AT" smtClean="0"/>
              <a:t>27.09.16</a:t>
            </a:fld>
            <a:endParaRPr lang="en-US" dirty="0"/>
          </a:p>
        </p:txBody>
      </p:sp>
      <p:sp>
        <p:nvSpPr>
          <p:cNvPr id="4" name="Footer Placeholder 3"/>
          <p:cNvSpPr>
            <a:spLocks noGrp="1"/>
          </p:cNvSpPr>
          <p:nvPr>
            <p:ph type="ftr" sz="quarter" idx="11"/>
          </p:nvPr>
        </p:nvSpPr>
        <p:spPr/>
        <p:txBody>
          <a:bodyPr/>
          <a:lstStyle/>
          <a:p>
            <a:r>
              <a:rPr lang="en-US" smtClean="0"/>
              <a:t>www.matthiasscharer.com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29001C2-2709-5740-B374-E66F2229103F}" type="datetime1">
              <a:rPr lang="de-AT" smtClean="0"/>
              <a:t>27.09.16</a:t>
            </a:fld>
            <a:endParaRPr lang="en-US" dirty="0"/>
          </a:p>
        </p:txBody>
      </p:sp>
      <p:sp>
        <p:nvSpPr>
          <p:cNvPr id="3" name="Footer Placeholder 2"/>
          <p:cNvSpPr>
            <a:spLocks noGrp="1"/>
          </p:cNvSpPr>
          <p:nvPr>
            <p:ph type="ftr" sz="quarter" idx="11"/>
          </p:nvPr>
        </p:nvSpPr>
        <p:spPr/>
        <p:txBody>
          <a:bodyPr/>
          <a:lstStyle/>
          <a:p>
            <a:r>
              <a:rPr lang="en-US" smtClean="0"/>
              <a:t>www.matthiasscharer.com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de-DE" smtClean="0"/>
              <a:t>Mastertitelformat bearbeiten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e Placeholder 4"/>
          <p:cNvSpPr>
            <a:spLocks noGrp="1"/>
          </p:cNvSpPr>
          <p:nvPr>
            <p:ph type="dt" sz="half" idx="10"/>
          </p:nvPr>
        </p:nvSpPr>
        <p:spPr/>
        <p:txBody>
          <a:bodyPr/>
          <a:lstStyle/>
          <a:p>
            <a:fld id="{7CC94ED1-9BDF-5049-B137-8673A98476C0}" type="datetime1">
              <a:rPr lang="de-AT" smtClean="0"/>
              <a:t>27.09.16</a:t>
            </a:fld>
            <a:endParaRPr lang="en-US" dirty="0"/>
          </a:p>
        </p:txBody>
      </p:sp>
      <p:sp>
        <p:nvSpPr>
          <p:cNvPr id="6" name="Footer Placeholder 5"/>
          <p:cNvSpPr>
            <a:spLocks noGrp="1"/>
          </p:cNvSpPr>
          <p:nvPr>
            <p:ph type="ftr" sz="quarter" idx="11"/>
          </p:nvPr>
        </p:nvSpPr>
        <p:spPr/>
        <p:txBody>
          <a:bodyPr/>
          <a:lstStyle/>
          <a:p>
            <a:r>
              <a:rPr lang="en-US" smtClean="0"/>
              <a:t>www.matthiasscharer.com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de-DE" smtClean="0"/>
              <a:t>Mastertitelformat bearbeiten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e Placeholder 4"/>
          <p:cNvSpPr>
            <a:spLocks noGrp="1"/>
          </p:cNvSpPr>
          <p:nvPr>
            <p:ph type="dt" sz="half" idx="10"/>
          </p:nvPr>
        </p:nvSpPr>
        <p:spPr/>
        <p:txBody>
          <a:bodyPr/>
          <a:lstStyle/>
          <a:p>
            <a:fld id="{06CBF7BB-D6D5-DC43-A5E5-5FB42C1FE3CE}" type="datetime1">
              <a:rPr lang="de-AT" smtClean="0"/>
              <a:t>27.09.16</a:t>
            </a:fld>
            <a:endParaRPr lang="en-US" dirty="0"/>
          </a:p>
        </p:txBody>
      </p:sp>
      <p:sp>
        <p:nvSpPr>
          <p:cNvPr id="6" name="Footer Placeholder 5"/>
          <p:cNvSpPr>
            <a:spLocks noGrp="1"/>
          </p:cNvSpPr>
          <p:nvPr>
            <p:ph type="ftr" sz="quarter" idx="11"/>
          </p:nvPr>
        </p:nvSpPr>
        <p:spPr/>
        <p:txBody>
          <a:bodyPr/>
          <a:lstStyle/>
          <a:p>
            <a:r>
              <a:rPr lang="en-US" smtClean="0"/>
              <a:t>www.matthiasscharer.com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de-DE" smtClean="0"/>
              <a:t>Mastertitelformat bearbeiten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F6E2A01-896E-1F45-BFFE-1C9AF4A8B6A2}" type="datetime1">
              <a:rPr lang="de-AT" smtClean="0"/>
              <a:t>27.09.16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www.matthiasscharer.com</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 Id="rId3"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0322" y="2733709"/>
            <a:ext cx="7772798" cy="1373070"/>
          </a:xfrm>
        </p:spPr>
        <p:txBody>
          <a:bodyPr/>
          <a:lstStyle/>
          <a:p>
            <a:r>
              <a:rPr lang="de-DE" b="1"/>
              <a:t>„Was du betrittst ist heiliger Boden“</a:t>
            </a:r>
            <a:r>
              <a:rPr lang="de-DE"/>
              <a:t> </a:t>
            </a:r>
          </a:p>
        </p:txBody>
      </p:sp>
      <p:sp>
        <p:nvSpPr>
          <p:cNvPr id="3" name="Untertitel 2"/>
          <p:cNvSpPr>
            <a:spLocks noGrp="1"/>
          </p:cNvSpPr>
          <p:nvPr>
            <p:ph type="subTitle" idx="1"/>
          </p:nvPr>
        </p:nvSpPr>
        <p:spPr/>
        <p:txBody>
          <a:bodyPr>
            <a:normAutofit/>
          </a:bodyPr>
          <a:lstStyle/>
          <a:p>
            <a:r>
              <a:rPr lang="de-DE" sz="3600" b="1" dirty="0"/>
              <a:t>Identität angesichts einer Kultur des Anderen und Fremden</a:t>
            </a:r>
            <a:endParaRPr lang="de-DE" sz="3600" dirty="0"/>
          </a:p>
          <a:p>
            <a:endParaRPr lang="de-DE" sz="3600" dirty="0"/>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1" y="753228"/>
            <a:ext cx="9989382" cy="1080938"/>
          </a:xfrm>
        </p:spPr>
        <p:txBody>
          <a:bodyPr>
            <a:normAutofit fontScale="90000"/>
          </a:bodyPr>
          <a:lstStyle/>
          <a:p>
            <a:r>
              <a:rPr lang="de-DE" b="1" dirty="0"/>
              <a:t>2.2. Die Bürde des Individuums in der </a:t>
            </a:r>
            <a:r>
              <a:rPr lang="de-DE" b="1" dirty="0" smtClean="0"/>
              <a:t>Leistungsgesellschaft </a:t>
            </a:r>
            <a:r>
              <a:rPr lang="de-DE" b="1" dirty="0"/>
              <a:t>alles allein lösen zu </a:t>
            </a:r>
            <a:r>
              <a:rPr lang="de-DE" b="1" dirty="0" smtClean="0"/>
              <a:t>müssen</a:t>
            </a:r>
            <a:endParaRPr lang="de-DE" dirty="0"/>
          </a:p>
        </p:txBody>
      </p:sp>
      <p:sp>
        <p:nvSpPr>
          <p:cNvPr id="3" name="Inhaltsplatzhalter 2"/>
          <p:cNvSpPr>
            <a:spLocks noGrp="1"/>
          </p:cNvSpPr>
          <p:nvPr>
            <p:ph idx="1"/>
          </p:nvPr>
        </p:nvSpPr>
        <p:spPr/>
        <p:txBody>
          <a:bodyPr>
            <a:normAutofit/>
          </a:bodyPr>
          <a:lstStyle/>
          <a:p>
            <a:pPr algn="ctr"/>
            <a:r>
              <a:rPr lang="de-DE" sz="2800" b="1" dirty="0"/>
              <a:t>„Unternehmerisch sein ist der Ausgang des Menschen aus seiner selbst verschuldeten Unproduktivität. Unproduktivität ist das Unvermögen, sich seines menschlichen Kapitals ohne Leitung eines anderen zu bedienen. Selbstverschuldet ist diese Unproduktivität, wenn die Ursache derselben nicht am Mangel an Humankapital, sondern am Mangel an Entschlossenheit und Mut liegt, sich seines Humankapitals ohne Leitung eines anderen zu bedienen.“</a:t>
            </a:r>
            <a:r>
              <a:rPr lang="de-DE" sz="2800" dirty="0"/>
              <a:t> </a:t>
            </a:r>
          </a:p>
        </p:txBody>
      </p:sp>
      <p:sp>
        <p:nvSpPr>
          <p:cNvPr id="4" name="Fußzeilenplatzhalter 3"/>
          <p:cNvSpPr>
            <a:spLocks noGrp="1"/>
          </p:cNvSpPr>
          <p:nvPr>
            <p:ph type="ftr" sz="quarter" idx="11"/>
          </p:nvPr>
        </p:nvSpPr>
        <p:spPr/>
        <p:txBody>
          <a:bodyPr/>
          <a:lstStyle/>
          <a:p>
            <a:r>
              <a:rPr lang="en-US" smtClean="0"/>
              <a:t>www.matthiasscharer.com</a:t>
            </a:r>
            <a:endParaRPr lang="en-US" dirty="0"/>
          </a:p>
        </p:txBody>
      </p:sp>
      <p:sp>
        <p:nvSpPr>
          <p:cNvPr id="5" name="Foliennummernplatzhalt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08985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2.3. </a:t>
            </a:r>
            <a:r>
              <a:rPr lang="de-DE" dirty="0"/>
              <a:t>D</a:t>
            </a:r>
            <a:r>
              <a:rPr lang="de-DE" dirty="0" smtClean="0"/>
              <a:t>em „verknoteten“ Subjekt „dritte Räume“ eröffnen</a:t>
            </a:r>
            <a:endParaRPr lang="de-DE" dirty="0"/>
          </a:p>
        </p:txBody>
      </p:sp>
      <p:pic>
        <p:nvPicPr>
          <p:cNvPr id="6" name="Inhaltsplatzhalter 5"/>
          <p:cNvPicPr>
            <a:picLocks noGrp="1" noChangeAspect="1"/>
          </p:cNvPicPr>
          <p:nvPr>
            <p:ph idx="1"/>
          </p:nvPr>
        </p:nvPicPr>
        <p:blipFill>
          <a:blip r:embed="rId2"/>
          <a:srcRect l="-22072" r="-22072"/>
          <a:stretch>
            <a:fillRect/>
          </a:stretch>
        </p:blipFill>
        <p:spPr/>
      </p:pic>
      <p:sp>
        <p:nvSpPr>
          <p:cNvPr id="3" name="Fußzeilenplatzhalter 2"/>
          <p:cNvSpPr>
            <a:spLocks noGrp="1"/>
          </p:cNvSpPr>
          <p:nvPr>
            <p:ph type="ftr" sz="quarter" idx="11"/>
          </p:nvPr>
        </p:nvSpPr>
        <p:spPr/>
        <p:txBody>
          <a:bodyPr/>
          <a:lstStyle/>
          <a:p>
            <a:r>
              <a:rPr lang="en-US" smtClean="0"/>
              <a:t>www.matthiasscharer.com</a:t>
            </a:r>
            <a:endParaRPr lang="en-US" dirty="0"/>
          </a:p>
        </p:txBody>
      </p:sp>
      <p:sp>
        <p:nvSpPr>
          <p:cNvPr id="4" name="Foliennummernplatzhalt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63671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smtClean="0"/>
              <a:t>3. In </a:t>
            </a:r>
            <a:r>
              <a:rPr lang="en-GB" dirty="0" err="1" smtClean="0"/>
              <a:t>Ehrfurcht</a:t>
            </a:r>
            <a:r>
              <a:rPr lang="en-GB" dirty="0" smtClean="0"/>
              <a:t> </a:t>
            </a:r>
            <a:r>
              <a:rPr lang="en-GB" dirty="0" err="1" smtClean="0"/>
              <a:t>vor</a:t>
            </a:r>
            <a:r>
              <a:rPr lang="en-GB" dirty="0" smtClean="0"/>
              <a:t> </a:t>
            </a:r>
            <a:r>
              <a:rPr lang="en-GB" dirty="0" err="1" smtClean="0"/>
              <a:t>dem</a:t>
            </a:r>
            <a:r>
              <a:rPr lang="en-GB" dirty="0" smtClean="0"/>
              <a:t> “</a:t>
            </a:r>
            <a:r>
              <a:rPr lang="en-GB" dirty="0" err="1" smtClean="0"/>
              <a:t>heiligen</a:t>
            </a:r>
            <a:r>
              <a:rPr lang="en-GB" dirty="0" smtClean="0"/>
              <a:t> Boden” </a:t>
            </a:r>
            <a:r>
              <a:rPr lang="en-GB" dirty="0" err="1" smtClean="0"/>
              <a:t>dem</a:t>
            </a:r>
            <a:r>
              <a:rPr lang="en-GB" dirty="0" smtClean="0"/>
              <a:t> </a:t>
            </a:r>
            <a:r>
              <a:rPr lang="en-GB" dirty="0" err="1" smtClean="0"/>
              <a:t>Anderen</a:t>
            </a:r>
            <a:r>
              <a:rPr lang="en-GB" dirty="0" smtClean="0"/>
              <a:t> und </a:t>
            </a:r>
            <a:r>
              <a:rPr lang="en-GB" dirty="0" err="1" smtClean="0"/>
              <a:t>Fremden</a:t>
            </a:r>
            <a:r>
              <a:rPr lang="en-GB" dirty="0" smtClean="0"/>
              <a:t> </a:t>
            </a:r>
            <a:r>
              <a:rPr lang="en-GB" dirty="0" err="1" smtClean="0"/>
              <a:t>begegnen</a:t>
            </a:r>
            <a:r>
              <a:rPr lang="en-GB" dirty="0" smtClean="0"/>
              <a:t> </a:t>
            </a:r>
            <a:endParaRPr lang="de-DE" dirty="0"/>
          </a:p>
        </p:txBody>
      </p:sp>
      <p:pic>
        <p:nvPicPr>
          <p:cNvPr id="4" name="Inhaltsplatzhalter 3" descr="2008-09-08 18.18.23.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t="28603" b="28603"/>
          <a:stretch>
            <a:fillRect/>
          </a:stretch>
        </p:blipFill>
        <p:spPr>
          <a:xfrm>
            <a:off x="3708400" y="2582984"/>
            <a:ext cx="7010400" cy="3640015"/>
          </a:xfrm>
          <a:prstGeom prst="rect">
            <a:avLst/>
          </a:prstGeom>
        </p:spPr>
      </p:pic>
      <p:pic>
        <p:nvPicPr>
          <p:cNvPr id="5" name="Inhaltsplatzhalter 4" descr="2013-06-25 14.37.11.jpg"/>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l="19829" r="19829"/>
          <a:stretch>
            <a:fillRect/>
          </a:stretch>
        </p:blipFill>
        <p:spPr>
          <a:xfrm>
            <a:off x="680321" y="2003950"/>
            <a:ext cx="3733800" cy="4114800"/>
          </a:xfrm>
          <a:prstGeom prst="rect">
            <a:avLst/>
          </a:prstGeom>
        </p:spPr>
      </p:pic>
      <p:sp>
        <p:nvSpPr>
          <p:cNvPr id="3" name="Fußzeilenplatzhalter 2"/>
          <p:cNvSpPr>
            <a:spLocks noGrp="1"/>
          </p:cNvSpPr>
          <p:nvPr>
            <p:ph type="ftr" sz="quarter" idx="11"/>
          </p:nvPr>
        </p:nvSpPr>
        <p:spPr/>
        <p:txBody>
          <a:bodyPr/>
          <a:lstStyle/>
          <a:p>
            <a:r>
              <a:rPr lang="en-US" dirty="0" err="1" smtClean="0"/>
              <a:t>www.matthiasscharer.com</a:t>
            </a:r>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054867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Prägende Traditionsumbrüche und veränderte Kontexte</a:t>
            </a:r>
            <a:endParaRPr lang="de-DE" dirty="0"/>
          </a:p>
        </p:txBody>
      </p:sp>
      <p:sp>
        <p:nvSpPr>
          <p:cNvPr id="3" name="Textplatzhalter 2"/>
          <p:cNvSpPr>
            <a:spLocks noGrp="1"/>
          </p:cNvSpPr>
          <p:nvPr>
            <p:ph type="body" idx="1"/>
          </p:nvPr>
        </p:nvSpPr>
        <p:spPr/>
        <p:txBody>
          <a:bodyPr/>
          <a:lstStyle/>
          <a:p>
            <a:r>
              <a:rPr lang="de-DE" dirty="0" smtClean="0"/>
              <a:t>Traditionsumbruch</a:t>
            </a:r>
            <a:endParaRPr lang="de-DE" dirty="0"/>
          </a:p>
        </p:txBody>
      </p:sp>
      <p:sp>
        <p:nvSpPr>
          <p:cNvPr id="4" name="Textplatzhalter 3"/>
          <p:cNvSpPr>
            <a:spLocks noGrp="1"/>
          </p:cNvSpPr>
          <p:nvPr>
            <p:ph type="body" sz="half" idx="15"/>
          </p:nvPr>
        </p:nvSpPr>
        <p:spPr/>
        <p:txBody>
          <a:bodyPr>
            <a:noAutofit/>
          </a:bodyPr>
          <a:lstStyle/>
          <a:p>
            <a:r>
              <a:rPr lang="de-DE" sz="2800" dirty="0" smtClean="0"/>
              <a:t>1.1. Das Emde der großen Erzählungen </a:t>
            </a:r>
          </a:p>
          <a:p>
            <a:r>
              <a:rPr lang="de-DE" sz="2800" dirty="0" smtClean="0"/>
              <a:t>und das Bewusstsein von Individualität und Pluralität</a:t>
            </a:r>
            <a:endParaRPr lang="de-DE" sz="2800" dirty="0"/>
          </a:p>
        </p:txBody>
      </p:sp>
      <p:sp>
        <p:nvSpPr>
          <p:cNvPr id="5" name="Textplatzhalter 4"/>
          <p:cNvSpPr>
            <a:spLocks noGrp="1"/>
          </p:cNvSpPr>
          <p:nvPr>
            <p:ph type="body" sz="quarter" idx="3"/>
          </p:nvPr>
        </p:nvSpPr>
        <p:spPr/>
        <p:txBody>
          <a:bodyPr/>
          <a:lstStyle/>
          <a:p>
            <a:r>
              <a:rPr lang="de-DE" dirty="0" smtClean="0"/>
              <a:t>Tradition/</a:t>
            </a:r>
            <a:r>
              <a:rPr lang="de-DE" dirty="0" err="1" smtClean="0"/>
              <a:t>Globe</a:t>
            </a:r>
            <a:endParaRPr lang="de-DE" dirty="0"/>
          </a:p>
        </p:txBody>
      </p:sp>
      <p:sp>
        <p:nvSpPr>
          <p:cNvPr id="6" name="Textplatzhalter 5"/>
          <p:cNvSpPr>
            <a:spLocks noGrp="1"/>
          </p:cNvSpPr>
          <p:nvPr>
            <p:ph type="body" sz="half" idx="16"/>
          </p:nvPr>
        </p:nvSpPr>
        <p:spPr>
          <a:xfrm>
            <a:off x="3945470" y="3022673"/>
            <a:ext cx="3063240" cy="3278640"/>
          </a:xfrm>
        </p:spPr>
        <p:txBody>
          <a:bodyPr>
            <a:normAutofit fontScale="85000" lnSpcReduction="10000"/>
          </a:bodyPr>
          <a:lstStyle/>
          <a:p>
            <a:r>
              <a:rPr lang="de-DE" sz="3200" dirty="0" smtClean="0"/>
              <a:t>2.2</a:t>
            </a:r>
            <a:r>
              <a:rPr lang="de-DE" sz="3200" dirty="0"/>
              <a:t>. Die aufkommende Angst vor der </a:t>
            </a:r>
            <a:r>
              <a:rPr lang="de-DE" sz="3200" dirty="0" smtClean="0"/>
              <a:t>Vielheit, „frei flottierende Unsicherheit“ und die Sehnsucht nach „starken“ Männern/Frauen </a:t>
            </a:r>
            <a:endParaRPr lang="de-DE" sz="3200" dirty="0"/>
          </a:p>
          <a:p>
            <a:endParaRPr lang="de-DE" dirty="0"/>
          </a:p>
        </p:txBody>
      </p:sp>
      <p:sp>
        <p:nvSpPr>
          <p:cNvPr id="7" name="Textplatzhalter 6"/>
          <p:cNvSpPr>
            <a:spLocks noGrp="1"/>
          </p:cNvSpPr>
          <p:nvPr>
            <p:ph type="body" sz="quarter" idx="13"/>
          </p:nvPr>
        </p:nvSpPr>
        <p:spPr/>
        <p:txBody>
          <a:bodyPr/>
          <a:lstStyle/>
          <a:p>
            <a:r>
              <a:rPr lang="de-DE" dirty="0" err="1" smtClean="0"/>
              <a:t>Globe</a:t>
            </a:r>
            <a:endParaRPr lang="de-DE" dirty="0"/>
          </a:p>
        </p:txBody>
      </p:sp>
      <p:sp>
        <p:nvSpPr>
          <p:cNvPr id="8" name="Textplatzhalter 7"/>
          <p:cNvSpPr>
            <a:spLocks noGrp="1"/>
          </p:cNvSpPr>
          <p:nvPr>
            <p:ph type="body" sz="half" idx="17"/>
          </p:nvPr>
        </p:nvSpPr>
        <p:spPr/>
        <p:txBody>
          <a:bodyPr>
            <a:normAutofit lnSpcReduction="10000"/>
          </a:bodyPr>
          <a:lstStyle/>
          <a:p>
            <a:r>
              <a:rPr lang="de-DE" sz="3600" dirty="0"/>
              <a:t>3. </a:t>
            </a:r>
            <a:r>
              <a:rPr lang="de-DE" sz="3600" dirty="0" smtClean="0"/>
              <a:t>Zwischen online und offline: Die </a:t>
            </a:r>
            <a:r>
              <a:rPr lang="de-DE" sz="3600" dirty="0"/>
              <a:t>Ambivalenz der digitalen Welt </a:t>
            </a:r>
          </a:p>
          <a:p>
            <a:endParaRPr lang="de-DE" dirty="0"/>
          </a:p>
        </p:txBody>
      </p:sp>
      <p:sp>
        <p:nvSpPr>
          <p:cNvPr id="9" name="Fußzeilenplatzhalter 8"/>
          <p:cNvSpPr>
            <a:spLocks noGrp="1"/>
          </p:cNvSpPr>
          <p:nvPr>
            <p:ph type="ftr" sz="quarter" idx="11"/>
          </p:nvPr>
        </p:nvSpPr>
        <p:spPr/>
        <p:txBody>
          <a:bodyPr/>
          <a:lstStyle/>
          <a:p>
            <a:r>
              <a:rPr lang="en-US" smtClean="0"/>
              <a:t>www.matthiasscharer.com</a:t>
            </a:r>
            <a:endParaRPr lang="en-US" dirty="0"/>
          </a:p>
        </p:txBody>
      </p:sp>
      <p:sp>
        <p:nvSpPr>
          <p:cNvPr id="10" name="Foliennummernplatzhalter 9"/>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33529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Verändertes Menschsein – veränderte Menschen</a:t>
            </a:r>
            <a:endParaRPr lang="de-DE" dirty="0"/>
          </a:p>
        </p:txBody>
      </p:sp>
      <p:sp>
        <p:nvSpPr>
          <p:cNvPr id="3" name="Textplatzhalter 2"/>
          <p:cNvSpPr>
            <a:spLocks noGrp="1"/>
          </p:cNvSpPr>
          <p:nvPr>
            <p:ph type="body" idx="1"/>
          </p:nvPr>
        </p:nvSpPr>
        <p:spPr/>
        <p:txBody>
          <a:bodyPr/>
          <a:lstStyle/>
          <a:p>
            <a:r>
              <a:rPr lang="de-DE" dirty="0" smtClean="0"/>
              <a:t>Ich - individuell</a:t>
            </a:r>
            <a:endParaRPr lang="de-DE" dirty="0"/>
          </a:p>
        </p:txBody>
      </p:sp>
      <p:sp>
        <p:nvSpPr>
          <p:cNvPr id="4" name="Textplatzhalter 3"/>
          <p:cNvSpPr>
            <a:spLocks noGrp="1"/>
          </p:cNvSpPr>
          <p:nvPr>
            <p:ph type="body" sz="half" idx="15"/>
          </p:nvPr>
        </p:nvSpPr>
        <p:spPr/>
        <p:txBody>
          <a:bodyPr>
            <a:normAutofit lnSpcReduction="10000"/>
          </a:bodyPr>
          <a:lstStyle/>
          <a:p>
            <a:r>
              <a:rPr lang="de-DE" sz="3200" dirty="0" smtClean="0"/>
              <a:t>2.1. </a:t>
            </a:r>
            <a:r>
              <a:rPr lang="de-DE" sz="3200" dirty="0"/>
              <a:t>Von der stabilen Ich-Identität zur </a:t>
            </a:r>
            <a:r>
              <a:rPr lang="de-DE" sz="3200" dirty="0" err="1"/>
              <a:t>pluralen</a:t>
            </a:r>
            <a:r>
              <a:rPr lang="de-DE" sz="3200" dirty="0"/>
              <a:t> und </a:t>
            </a:r>
            <a:r>
              <a:rPr lang="de-DE" sz="3200" dirty="0" err="1" smtClean="0"/>
              <a:t>fragmen-tarischen</a:t>
            </a:r>
            <a:r>
              <a:rPr lang="de-DE" sz="3200" dirty="0" smtClean="0"/>
              <a:t> </a:t>
            </a:r>
            <a:r>
              <a:rPr lang="de-DE" sz="3200" dirty="0"/>
              <a:t>Identität</a:t>
            </a:r>
          </a:p>
          <a:p>
            <a:endParaRPr lang="de-DE" dirty="0"/>
          </a:p>
        </p:txBody>
      </p:sp>
      <p:sp>
        <p:nvSpPr>
          <p:cNvPr id="5" name="Textplatzhalter 4"/>
          <p:cNvSpPr>
            <a:spLocks noGrp="1"/>
          </p:cNvSpPr>
          <p:nvPr>
            <p:ph type="body" sz="quarter" idx="3"/>
          </p:nvPr>
        </p:nvSpPr>
        <p:spPr/>
        <p:txBody>
          <a:bodyPr/>
          <a:lstStyle/>
          <a:p>
            <a:r>
              <a:rPr lang="de-DE" dirty="0" smtClean="0"/>
              <a:t>Ich - kulturell</a:t>
            </a:r>
            <a:endParaRPr lang="de-DE" dirty="0"/>
          </a:p>
        </p:txBody>
      </p:sp>
      <p:sp>
        <p:nvSpPr>
          <p:cNvPr id="6" name="Textplatzhalter 5"/>
          <p:cNvSpPr>
            <a:spLocks noGrp="1"/>
          </p:cNvSpPr>
          <p:nvPr>
            <p:ph type="body" sz="half" idx="16"/>
          </p:nvPr>
        </p:nvSpPr>
        <p:spPr>
          <a:xfrm>
            <a:off x="3945470" y="3022673"/>
            <a:ext cx="3063240" cy="3278640"/>
          </a:xfrm>
        </p:spPr>
        <p:txBody>
          <a:bodyPr>
            <a:normAutofit fontScale="85000" lnSpcReduction="20000"/>
          </a:bodyPr>
          <a:lstStyle/>
          <a:p>
            <a:r>
              <a:rPr lang="de-DE" sz="4000" dirty="0" smtClean="0"/>
              <a:t>2.2. Die Bürde des Individuums in der Leistungsgesellschaft, alles allein lösen zu müssen </a:t>
            </a:r>
            <a:endParaRPr lang="de-DE" sz="4000" dirty="0"/>
          </a:p>
        </p:txBody>
      </p:sp>
      <p:sp>
        <p:nvSpPr>
          <p:cNvPr id="7" name="Textplatzhalter 6"/>
          <p:cNvSpPr>
            <a:spLocks noGrp="1"/>
          </p:cNvSpPr>
          <p:nvPr>
            <p:ph type="body" sz="quarter" idx="13"/>
          </p:nvPr>
        </p:nvSpPr>
        <p:spPr/>
        <p:txBody>
          <a:bodyPr/>
          <a:lstStyle/>
          <a:p>
            <a:r>
              <a:rPr lang="de-DE" dirty="0" smtClean="0"/>
              <a:t>Ich - operativ</a:t>
            </a:r>
            <a:endParaRPr lang="de-DE" dirty="0"/>
          </a:p>
        </p:txBody>
      </p:sp>
      <p:sp>
        <p:nvSpPr>
          <p:cNvPr id="8" name="Textplatzhalter 7"/>
          <p:cNvSpPr>
            <a:spLocks noGrp="1"/>
          </p:cNvSpPr>
          <p:nvPr>
            <p:ph type="body" sz="half" idx="17"/>
          </p:nvPr>
        </p:nvSpPr>
        <p:spPr>
          <a:xfrm>
            <a:off x="7224156" y="3022673"/>
            <a:ext cx="3505299" cy="2913513"/>
          </a:xfrm>
        </p:spPr>
        <p:txBody>
          <a:bodyPr>
            <a:normAutofit fontScale="92500" lnSpcReduction="20000"/>
          </a:bodyPr>
          <a:lstStyle/>
          <a:p>
            <a:r>
              <a:rPr lang="de-DE" sz="4400" dirty="0" smtClean="0"/>
              <a:t>2.3. Dem „verknoteten Subjekt“ „dritte Räume“ eröffnen</a:t>
            </a:r>
            <a:endParaRPr lang="de-DE" sz="4400" dirty="0"/>
          </a:p>
          <a:p>
            <a:endParaRPr lang="de-DE" dirty="0"/>
          </a:p>
        </p:txBody>
      </p:sp>
      <p:sp>
        <p:nvSpPr>
          <p:cNvPr id="9" name="Fußzeilenplatzhalter 8"/>
          <p:cNvSpPr>
            <a:spLocks noGrp="1"/>
          </p:cNvSpPr>
          <p:nvPr>
            <p:ph type="ftr" sz="quarter" idx="11"/>
          </p:nvPr>
        </p:nvSpPr>
        <p:spPr/>
        <p:txBody>
          <a:bodyPr/>
          <a:lstStyle/>
          <a:p>
            <a:r>
              <a:rPr lang="en-US" smtClean="0"/>
              <a:t>www.matthiasscharer.com</a:t>
            </a:r>
            <a:endParaRPr lang="en-US" dirty="0"/>
          </a:p>
        </p:txBody>
      </p:sp>
      <p:sp>
        <p:nvSpPr>
          <p:cNvPr id="10" name="Foliennummernplatzhalter 9"/>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701130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3. In Ehrfurcht vor dem „heiligen“ Boden </a:t>
            </a:r>
            <a:r>
              <a:rPr lang="de-DE" b="1" dirty="0" smtClean="0"/>
              <a:t>dem Anderen </a:t>
            </a:r>
            <a:r>
              <a:rPr lang="de-DE" b="1" dirty="0"/>
              <a:t>und Fremden </a:t>
            </a:r>
            <a:r>
              <a:rPr lang="de-DE" b="1" dirty="0" smtClean="0"/>
              <a:t>begegnen</a:t>
            </a:r>
            <a:r>
              <a:rPr lang="de-DE" dirty="0" smtClean="0"/>
              <a:t> </a:t>
            </a:r>
            <a:endParaRPr lang="de-DE" dirty="0"/>
          </a:p>
        </p:txBody>
      </p:sp>
      <p:sp>
        <p:nvSpPr>
          <p:cNvPr id="4" name="Fußzeilenplatzhalter 3"/>
          <p:cNvSpPr>
            <a:spLocks noGrp="1"/>
          </p:cNvSpPr>
          <p:nvPr>
            <p:ph type="ftr" sz="quarter" idx="11"/>
          </p:nvPr>
        </p:nvSpPr>
        <p:spPr/>
        <p:txBody>
          <a:bodyPr/>
          <a:lstStyle/>
          <a:p>
            <a:r>
              <a:rPr lang="en-US" smtClean="0"/>
              <a:t>www.matthiasscharer.com</a:t>
            </a:r>
            <a:endParaRPr lang="en-US" dirty="0"/>
          </a:p>
        </p:txBody>
      </p:sp>
      <p:sp>
        <p:nvSpPr>
          <p:cNvPr id="5" name="Foliennummernplatzhalt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66155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Ruth C. Cohn und „ihre“ TZI</a:t>
            </a:r>
            <a:endParaRPr lang="de-DE" dirty="0"/>
          </a:p>
        </p:txBody>
      </p:sp>
      <p:pic>
        <p:nvPicPr>
          <p:cNvPr id="4" name="Bild 3"/>
          <p:cNvPicPr>
            <a:picLocks noChangeAspect="1"/>
          </p:cNvPicPr>
          <p:nvPr/>
        </p:nvPicPr>
        <p:blipFill>
          <a:blip r:embed="rId3"/>
          <a:stretch>
            <a:fillRect/>
          </a:stretch>
        </p:blipFill>
        <p:spPr>
          <a:xfrm>
            <a:off x="2209799" y="2024092"/>
            <a:ext cx="6917055" cy="4732307"/>
          </a:xfrm>
          <a:prstGeom prst="rect">
            <a:avLst/>
          </a:prstGeom>
        </p:spPr>
      </p:pic>
      <p:sp>
        <p:nvSpPr>
          <p:cNvPr id="3" name="Fußzeilenplatzhalter 2"/>
          <p:cNvSpPr>
            <a:spLocks noGrp="1"/>
          </p:cNvSpPr>
          <p:nvPr>
            <p:ph type="ftr" sz="quarter" idx="11"/>
          </p:nvPr>
        </p:nvSpPr>
        <p:spPr>
          <a:xfrm flipH="1">
            <a:off x="9931399" y="6273800"/>
            <a:ext cx="2260600" cy="482599"/>
          </a:xfrm>
        </p:spPr>
        <p:txBody>
          <a:bodyPr/>
          <a:lstStyle/>
          <a:p>
            <a:r>
              <a:rPr lang="en-US" dirty="0" err="1" smtClean="0"/>
              <a:t>www.matthiasscharer.com</a:t>
            </a:r>
            <a:endParaRPr lang="en-US" dirty="0"/>
          </a:p>
        </p:txBody>
      </p:sp>
      <p:sp>
        <p:nvSpPr>
          <p:cNvPr id="5" name="Foliennummernplatzhalt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3047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80321" y="448428"/>
            <a:ext cx="9613861" cy="1080938"/>
          </a:xfrm>
        </p:spPr>
        <p:txBody>
          <a:bodyPr/>
          <a:lstStyle/>
          <a:p>
            <a:r>
              <a:rPr lang="de-DE" dirty="0" smtClean="0"/>
              <a:t>Hermeneutik </a:t>
            </a:r>
            <a:r>
              <a:rPr lang="de-DE" smtClean="0"/>
              <a:t>menschlicher Veränderung</a:t>
            </a:r>
            <a:endParaRPr lang="de-DE" dirty="0"/>
          </a:p>
        </p:txBody>
      </p:sp>
      <p:sp>
        <p:nvSpPr>
          <p:cNvPr id="4" name="Dreieck 3"/>
          <p:cNvSpPr/>
          <p:nvPr/>
        </p:nvSpPr>
        <p:spPr>
          <a:xfrm>
            <a:off x="2654304" y="1849119"/>
            <a:ext cx="4749800" cy="3454400"/>
          </a:xfrm>
          <a:prstGeom prst="triangle">
            <a:avLst>
              <a:gd name="adj" fmla="val 49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ing 4"/>
          <p:cNvSpPr/>
          <p:nvPr/>
        </p:nvSpPr>
        <p:spPr>
          <a:xfrm>
            <a:off x="5410200" y="2413000"/>
            <a:ext cx="50800" cy="4571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Ring 5"/>
          <p:cNvSpPr/>
          <p:nvPr/>
        </p:nvSpPr>
        <p:spPr>
          <a:xfrm>
            <a:off x="5715000" y="3530600"/>
            <a:ext cx="508000" cy="4571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Ring 6"/>
          <p:cNvSpPr/>
          <p:nvPr/>
        </p:nvSpPr>
        <p:spPr>
          <a:xfrm>
            <a:off x="2463800" y="1884966"/>
            <a:ext cx="5029200" cy="5023834"/>
          </a:xfrm>
          <a:prstGeom prst="donut">
            <a:avLst>
              <a:gd name="adj" fmla="val 3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Rechteck 7"/>
          <p:cNvSpPr/>
          <p:nvPr/>
        </p:nvSpPr>
        <p:spPr>
          <a:xfrm>
            <a:off x="2188152" y="4770735"/>
            <a:ext cx="1160894" cy="923330"/>
          </a:xfrm>
          <a:prstGeom prst="rect">
            <a:avLst/>
          </a:prstGeom>
          <a:noFill/>
        </p:spPr>
        <p:txBody>
          <a:bodyPr wrap="none" lIns="91440" tIns="45720" rIns="91440" bIns="45720">
            <a:spAutoFit/>
          </a:bodyPr>
          <a:lstStyle/>
          <a:p>
            <a:pPr algn="ctr"/>
            <a:r>
              <a:rPr lang="de-DE" sz="5400" b="1" cap="none" spc="50" dirty="0" smtClean="0">
                <a:ln w="0"/>
                <a:solidFill>
                  <a:schemeClr val="bg2"/>
                </a:solidFill>
                <a:effectLst>
                  <a:innerShdw blurRad="63500" dist="50800" dir="13500000">
                    <a:srgbClr val="000000">
                      <a:alpha val="50000"/>
                    </a:srgbClr>
                  </a:innerShdw>
                </a:effectLst>
              </a:rPr>
              <a:t>Ich</a:t>
            </a:r>
            <a:endParaRPr lang="de-DE" sz="5400" b="1" cap="none" spc="50" dirty="0">
              <a:ln w="0"/>
              <a:solidFill>
                <a:schemeClr val="bg2"/>
              </a:solidFill>
              <a:effectLst>
                <a:innerShdw blurRad="63500" dist="50800" dir="13500000">
                  <a:srgbClr val="000000">
                    <a:alpha val="50000"/>
                  </a:srgbClr>
                </a:innerShdw>
              </a:effectLst>
            </a:endParaRPr>
          </a:p>
        </p:txBody>
      </p:sp>
      <p:sp>
        <p:nvSpPr>
          <p:cNvPr id="9" name="Rechteck 8"/>
          <p:cNvSpPr/>
          <p:nvPr/>
        </p:nvSpPr>
        <p:spPr>
          <a:xfrm>
            <a:off x="6325203" y="4669135"/>
            <a:ext cx="1319593" cy="923330"/>
          </a:xfrm>
          <a:prstGeom prst="rect">
            <a:avLst/>
          </a:prstGeom>
          <a:noFill/>
        </p:spPr>
        <p:txBody>
          <a:bodyPr wrap="none" lIns="91440" tIns="45720" rIns="91440" bIns="45720">
            <a:spAutoFit/>
          </a:bodyPr>
          <a:lstStyle/>
          <a:p>
            <a:pPr algn="ctr"/>
            <a:r>
              <a:rPr lang="de-DE" sz="5400" b="1" cap="none" spc="50" dirty="0" smtClean="0">
                <a:ln w="0"/>
                <a:solidFill>
                  <a:schemeClr val="bg2"/>
                </a:solidFill>
                <a:effectLst>
                  <a:innerShdw blurRad="63500" dist="50800" dir="13500000">
                    <a:srgbClr val="000000">
                      <a:alpha val="50000"/>
                    </a:srgbClr>
                  </a:innerShdw>
                </a:effectLst>
              </a:rPr>
              <a:t>Wir</a:t>
            </a:r>
            <a:endParaRPr lang="de-DE" sz="5400" b="1" cap="none" spc="50" dirty="0">
              <a:ln w="0"/>
              <a:solidFill>
                <a:schemeClr val="bg2"/>
              </a:solidFill>
              <a:effectLst>
                <a:innerShdw blurRad="63500" dist="50800" dir="13500000">
                  <a:srgbClr val="000000">
                    <a:alpha val="50000"/>
                  </a:srgbClr>
                </a:innerShdw>
              </a:effectLst>
            </a:endParaRPr>
          </a:p>
        </p:txBody>
      </p:sp>
      <p:sp>
        <p:nvSpPr>
          <p:cNvPr id="10" name="Rechteck 9"/>
          <p:cNvSpPr/>
          <p:nvPr/>
        </p:nvSpPr>
        <p:spPr>
          <a:xfrm>
            <a:off x="4505353" y="1494135"/>
            <a:ext cx="946093" cy="923330"/>
          </a:xfrm>
          <a:prstGeom prst="rect">
            <a:avLst/>
          </a:prstGeom>
          <a:noFill/>
        </p:spPr>
        <p:txBody>
          <a:bodyPr wrap="none" lIns="91440" tIns="45720" rIns="91440" bIns="45720">
            <a:spAutoFit/>
          </a:bodyPr>
          <a:lstStyle/>
          <a:p>
            <a:pPr algn="ctr"/>
            <a:r>
              <a:rPr lang="de-DE" sz="5400" b="1" cap="none" spc="50" dirty="0" smtClean="0">
                <a:ln w="0"/>
                <a:solidFill>
                  <a:schemeClr val="bg2"/>
                </a:solidFill>
                <a:effectLst>
                  <a:innerShdw blurRad="63500" dist="50800" dir="13500000">
                    <a:srgbClr val="000000">
                      <a:alpha val="50000"/>
                    </a:srgbClr>
                  </a:innerShdw>
                </a:effectLst>
              </a:rPr>
              <a:t>ES</a:t>
            </a:r>
            <a:endParaRPr lang="de-DE" sz="5400" b="1" cap="none" spc="50" dirty="0">
              <a:ln w="0"/>
              <a:solidFill>
                <a:schemeClr val="bg2"/>
              </a:solidFill>
              <a:effectLst>
                <a:innerShdw blurRad="63500" dist="50800" dir="13500000">
                  <a:srgbClr val="000000">
                    <a:alpha val="50000"/>
                  </a:srgbClr>
                </a:innerShdw>
              </a:effectLst>
            </a:endParaRPr>
          </a:p>
        </p:txBody>
      </p:sp>
      <p:sp>
        <p:nvSpPr>
          <p:cNvPr id="11" name="Rechteck 10"/>
          <p:cNvSpPr/>
          <p:nvPr/>
        </p:nvSpPr>
        <p:spPr>
          <a:xfrm>
            <a:off x="6415430" y="2687935"/>
            <a:ext cx="2358339" cy="923330"/>
          </a:xfrm>
          <a:prstGeom prst="rect">
            <a:avLst/>
          </a:prstGeom>
          <a:noFill/>
        </p:spPr>
        <p:txBody>
          <a:bodyPr wrap="none" lIns="91440" tIns="45720" rIns="91440" bIns="45720">
            <a:spAutoFit/>
          </a:bodyPr>
          <a:lstStyle/>
          <a:p>
            <a:pPr algn="ctr"/>
            <a:r>
              <a:rPr lang="de-DE" sz="5400" b="1" cap="none" spc="50" dirty="0" smtClean="0">
                <a:ln w="0"/>
                <a:solidFill>
                  <a:schemeClr val="bg2"/>
                </a:solidFill>
                <a:effectLst>
                  <a:innerShdw blurRad="63500" dist="50800" dir="13500000">
                    <a:srgbClr val="000000">
                      <a:alpha val="50000"/>
                    </a:srgbClr>
                  </a:innerShdw>
                </a:effectLst>
              </a:rPr>
              <a:t>GLOBE</a:t>
            </a:r>
            <a:endParaRPr lang="de-DE" sz="5400" b="1" cap="none" spc="50" dirty="0">
              <a:ln w="0"/>
              <a:solidFill>
                <a:schemeClr val="bg2"/>
              </a:solidFill>
              <a:effectLst>
                <a:innerShdw blurRad="63500" dist="50800" dir="13500000">
                  <a:srgbClr val="000000">
                    <a:alpha val="50000"/>
                  </a:srgbClr>
                </a:innerShdw>
              </a:effectLst>
            </a:endParaRPr>
          </a:p>
        </p:txBody>
      </p:sp>
      <p:sp>
        <p:nvSpPr>
          <p:cNvPr id="13" name="Pfeil nach links und rechts 12"/>
          <p:cNvSpPr/>
          <p:nvPr/>
        </p:nvSpPr>
        <p:spPr>
          <a:xfrm>
            <a:off x="3733800" y="5029200"/>
            <a:ext cx="2362200" cy="330200"/>
          </a:xfrm>
          <a:prstGeom prst="lef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824402" y="5456535"/>
            <a:ext cx="4409605" cy="523220"/>
          </a:xfrm>
          <a:prstGeom prst="rect">
            <a:avLst/>
          </a:prstGeom>
          <a:blipFill>
            <a:blip r:embed="rId2"/>
            <a:tile tx="0" ty="0" sx="100000" sy="100000" flip="none" algn="tl"/>
          </a:blip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2800" b="1" dirty="0" smtClean="0">
                <a:ln/>
                <a:solidFill>
                  <a:schemeClr val="accent3"/>
                </a:solidFill>
              </a:rPr>
              <a:t>Individuelle Veränderung</a:t>
            </a:r>
            <a:endParaRPr lang="de-DE" sz="5400" b="1" cap="none" spc="0" dirty="0">
              <a:ln/>
              <a:solidFill>
                <a:schemeClr val="accent3"/>
              </a:solidFill>
              <a:effectLst/>
            </a:endParaRPr>
          </a:p>
        </p:txBody>
      </p:sp>
      <p:cxnSp>
        <p:nvCxnSpPr>
          <p:cNvPr id="24" name="Gerade Verbindung mit Pfeil 23"/>
          <p:cNvCxnSpPr>
            <a:stCxn id="11" idx="1"/>
            <a:endCxn id="11" idx="1"/>
          </p:cNvCxnSpPr>
          <p:nvPr/>
        </p:nvCxnSpPr>
        <p:spPr>
          <a:xfrm>
            <a:off x="6415430" y="314960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11" idx="1"/>
          </p:cNvCxnSpPr>
          <p:nvPr/>
        </p:nvCxnSpPr>
        <p:spPr>
          <a:xfrm flipH="1">
            <a:off x="3854088" y="3149600"/>
            <a:ext cx="2561342" cy="16211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Rechteck 31"/>
          <p:cNvSpPr/>
          <p:nvPr/>
        </p:nvSpPr>
        <p:spPr>
          <a:xfrm>
            <a:off x="1847452" y="2713335"/>
            <a:ext cx="4534703" cy="523220"/>
          </a:xfrm>
          <a:prstGeom prst="rect">
            <a:avLst/>
          </a:prstGeom>
          <a:pattFill prst="pct5">
            <a:fgClr>
              <a:schemeClr val="accent3">
                <a:lumMod val="75000"/>
              </a:schemeClr>
            </a:fgClr>
            <a:bgClr>
              <a:schemeClr val="bg1"/>
            </a:bgClr>
          </a:patt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2800" b="1" cap="none" spc="0" dirty="0" smtClean="0">
                <a:ln/>
                <a:solidFill>
                  <a:schemeClr val="accent3"/>
                </a:solidFill>
                <a:effectLst/>
              </a:rPr>
              <a:t>Kollektive Veränderungen</a:t>
            </a:r>
            <a:endParaRPr lang="de-DE" sz="4800" b="1" cap="none" spc="0" dirty="0">
              <a:ln/>
              <a:solidFill>
                <a:schemeClr val="accent3"/>
              </a:solidFill>
              <a:effectLst/>
            </a:endParaRPr>
          </a:p>
        </p:txBody>
      </p:sp>
      <p:sp>
        <p:nvSpPr>
          <p:cNvPr id="3" name="Fußzeilenplatzhalter 2"/>
          <p:cNvSpPr>
            <a:spLocks noGrp="1"/>
          </p:cNvSpPr>
          <p:nvPr>
            <p:ph type="ftr" sz="quarter" idx="11"/>
          </p:nvPr>
        </p:nvSpPr>
        <p:spPr/>
        <p:txBody>
          <a:bodyPr/>
          <a:lstStyle/>
          <a:p>
            <a:r>
              <a:rPr lang="en-US" smtClean="0"/>
              <a:t>www.matthiasscharer.com</a:t>
            </a:r>
            <a:endParaRPr lang="en-US" dirty="0"/>
          </a:p>
        </p:txBody>
      </p:sp>
      <p:sp>
        <p:nvSpPr>
          <p:cNvPr id="12" name="Foliennummernplatzhalter 11"/>
          <p:cNvSpPr>
            <a:spLocks noGrp="1"/>
          </p:cNvSpPr>
          <p:nvPr>
            <p:ph type="sldNum" sz="quarter" idx="12"/>
          </p:nvPr>
        </p:nvSpPr>
        <p:spPr/>
        <p:txBody>
          <a:bodyPr/>
          <a:lstStyle/>
          <a:p>
            <a:fld id="{6D22F896-40B5-4ADD-8801-0D06FADFA095}" type="slidenum">
              <a:rPr lang="en-US" smtClean="0"/>
              <a:t>3</a:t>
            </a:fld>
            <a:endParaRPr lang="en-US" dirty="0"/>
          </a:p>
        </p:txBody>
      </p:sp>
      <p:cxnSp>
        <p:nvCxnSpPr>
          <p:cNvPr id="20" name="Gerade Verbindung mit Pfeil 19"/>
          <p:cNvCxnSpPr/>
          <p:nvPr/>
        </p:nvCxnSpPr>
        <p:spPr>
          <a:xfrm flipV="1">
            <a:off x="4505353" y="3236555"/>
            <a:ext cx="0" cy="3747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3911600" y="42926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a:off x="3587188" y="3459469"/>
            <a:ext cx="918165" cy="131126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5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P spid="14"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Prägende Traditionsumbrüche und veränderte Kontexte</a:t>
            </a:r>
          </a:p>
        </p:txBody>
      </p:sp>
      <p:sp>
        <p:nvSpPr>
          <p:cNvPr id="4" name="Fußzeilenplatzhalter 3"/>
          <p:cNvSpPr>
            <a:spLocks noGrp="1"/>
          </p:cNvSpPr>
          <p:nvPr>
            <p:ph type="ftr" sz="quarter" idx="11"/>
          </p:nvPr>
        </p:nvSpPr>
        <p:spPr/>
        <p:txBody>
          <a:bodyPr/>
          <a:lstStyle/>
          <a:p>
            <a:r>
              <a:rPr lang="en-US" smtClean="0"/>
              <a:t>www.matthiasscharer.com</a:t>
            </a:r>
            <a:endParaRPr lang="en-US" dirty="0"/>
          </a:p>
        </p:txBody>
      </p:sp>
      <p:sp>
        <p:nvSpPr>
          <p:cNvPr id="5" name="Foliennummernplatzhalt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06421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1.1. </a:t>
            </a:r>
            <a:r>
              <a:rPr lang="de-DE" dirty="0"/>
              <a:t>Das Ende der großen Erzählungen und das Bewusstsein von Individualität und </a:t>
            </a:r>
            <a:r>
              <a:rPr lang="de-DE" dirty="0" smtClean="0"/>
              <a:t>Pluralität</a:t>
            </a:r>
            <a:endParaRPr lang="de-DE" dirty="0"/>
          </a:p>
        </p:txBody>
      </p:sp>
      <p:sp>
        <p:nvSpPr>
          <p:cNvPr id="4" name="Textplatzhalter 3"/>
          <p:cNvSpPr>
            <a:spLocks noGrp="1"/>
          </p:cNvSpPr>
          <p:nvPr>
            <p:ph type="body" sz="half" idx="2"/>
          </p:nvPr>
        </p:nvSpPr>
        <p:spPr>
          <a:xfrm>
            <a:off x="203200" y="2336872"/>
            <a:ext cx="4267200" cy="4089328"/>
          </a:xfrm>
        </p:spPr>
        <p:txBody>
          <a:bodyPr>
            <a:noAutofit/>
          </a:bodyPr>
          <a:lstStyle/>
          <a:p>
            <a:r>
              <a:rPr lang="de-DE" sz="2400" dirty="0"/>
              <a:t>„Im Menschen wird die Besonderheit, die er mit allem Seienden teilt, und die Verschiedenheit, die er mit allem Lebendigen teilt, zur Einzigartigkeit, und menschliche Pluralität ist eine Vielheit, die die paradoxe Eigenschaft hat, dass jedes ihrer Glieder in seiner Art einzigartig ist.“ </a:t>
            </a:r>
            <a:r>
              <a:rPr lang="de-DE" sz="2400" dirty="0" smtClean="0"/>
              <a:t>(Hanna Arendt)</a:t>
            </a:r>
            <a:endParaRPr lang="de-DE" sz="2400" dirty="0"/>
          </a:p>
        </p:txBody>
      </p:sp>
      <p:pic>
        <p:nvPicPr>
          <p:cNvPr id="5" name="Bild 4"/>
          <p:cNvPicPr>
            <a:picLocks noChangeAspect="1"/>
          </p:cNvPicPr>
          <p:nvPr/>
        </p:nvPicPr>
        <p:blipFill>
          <a:blip r:embed="rId2"/>
          <a:stretch>
            <a:fillRect/>
          </a:stretch>
        </p:blipFill>
        <p:spPr>
          <a:xfrm>
            <a:off x="4578585" y="2654300"/>
            <a:ext cx="5479815" cy="2959100"/>
          </a:xfrm>
          <a:prstGeom prst="rect">
            <a:avLst/>
          </a:prstGeom>
        </p:spPr>
      </p:pic>
      <p:sp>
        <p:nvSpPr>
          <p:cNvPr id="6" name="Foliennummernplatzhalter 5"/>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903015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2. Die aufkommende Angst vor der </a:t>
            </a:r>
            <a:r>
              <a:rPr lang="de-DE" dirty="0" smtClean="0"/>
              <a:t>Vielheit, „frei flottierende Unsicherheit“ und die Suche nach „starken“ Männern/Frauen</a:t>
            </a:r>
            <a:endParaRPr lang="de-DE" dirty="0"/>
          </a:p>
        </p:txBody>
      </p:sp>
      <p:sp>
        <p:nvSpPr>
          <p:cNvPr id="3" name="Fußzeilenplatzhalter 2"/>
          <p:cNvSpPr>
            <a:spLocks noGrp="1"/>
          </p:cNvSpPr>
          <p:nvPr>
            <p:ph type="ftr" sz="quarter" idx="11"/>
          </p:nvPr>
        </p:nvSpPr>
        <p:spPr/>
        <p:txBody>
          <a:bodyPr/>
          <a:lstStyle/>
          <a:p>
            <a:r>
              <a:rPr lang="en-US" smtClean="0"/>
              <a:t>www.matthiasscharer.com</a:t>
            </a:r>
            <a:endParaRPr lang="en-US" dirty="0"/>
          </a:p>
        </p:txBody>
      </p:sp>
      <p:sp>
        <p:nvSpPr>
          <p:cNvPr id="4" name="Foliennummernplatzhalter 3"/>
          <p:cNvSpPr>
            <a:spLocks noGrp="1"/>
          </p:cNvSpPr>
          <p:nvPr>
            <p:ph type="sldNum" sz="quarter" idx="12"/>
          </p:nvPr>
        </p:nvSpPr>
        <p:spPr/>
        <p:txBody>
          <a:bodyPr/>
          <a:lstStyle/>
          <a:p>
            <a:fld id="{6D22F896-40B5-4ADD-8801-0D06FADFA095}" type="slidenum">
              <a:rPr lang="en-US" smtClean="0"/>
              <a:t>6</a:t>
            </a:fld>
            <a:endParaRPr lang="en-US" dirty="0"/>
          </a:p>
        </p:txBody>
      </p:sp>
      <p:pic>
        <p:nvPicPr>
          <p:cNvPr id="9" name="Bild 8"/>
          <p:cNvPicPr>
            <a:picLocks noChangeAspect="1"/>
          </p:cNvPicPr>
          <p:nvPr/>
        </p:nvPicPr>
        <p:blipFill>
          <a:blip r:embed="rId2"/>
          <a:stretch>
            <a:fillRect/>
          </a:stretch>
        </p:blipFill>
        <p:spPr>
          <a:xfrm>
            <a:off x="723168" y="2080032"/>
            <a:ext cx="3696432" cy="3856155"/>
          </a:xfrm>
          <a:prstGeom prst="rect">
            <a:avLst/>
          </a:prstGeom>
        </p:spPr>
      </p:pic>
      <p:pic>
        <p:nvPicPr>
          <p:cNvPr id="10" name="Bild 9"/>
          <p:cNvPicPr>
            <a:picLocks noChangeAspect="1"/>
          </p:cNvPicPr>
          <p:nvPr/>
        </p:nvPicPr>
        <p:blipFill>
          <a:blip r:embed="rId3"/>
          <a:stretch>
            <a:fillRect/>
          </a:stretch>
        </p:blipFill>
        <p:spPr>
          <a:xfrm>
            <a:off x="4665741" y="2175591"/>
            <a:ext cx="5628441" cy="3760595"/>
          </a:xfrm>
          <a:prstGeom prst="rect">
            <a:avLst/>
          </a:prstGeom>
        </p:spPr>
      </p:pic>
    </p:spTree>
    <p:extLst>
      <p:ext uri="{BB962C8B-B14F-4D97-AF65-F5344CB8AC3E}">
        <p14:creationId xmlns:p14="http://schemas.microsoft.com/office/powerpoint/2010/main" val="759038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a:t>
            </a:r>
            <a:r>
              <a:rPr lang="de-DE" dirty="0" smtClean="0"/>
              <a:t>Zwischen on-line und off-</a:t>
            </a:r>
            <a:r>
              <a:rPr lang="de-DE" dirty="0" err="1" smtClean="0"/>
              <a:t>line</a:t>
            </a:r>
            <a:r>
              <a:rPr lang="de-DE" dirty="0" smtClean="0"/>
              <a:t>: Die </a:t>
            </a:r>
            <a:r>
              <a:rPr lang="de-DE" dirty="0"/>
              <a:t>Ambivalenz der digitalen Welt in den sozialen </a:t>
            </a:r>
            <a:r>
              <a:rPr lang="de-DE" dirty="0" smtClean="0"/>
              <a:t>Medien</a:t>
            </a:r>
            <a:endParaRPr lang="de-DE" dirty="0"/>
          </a:p>
        </p:txBody>
      </p:sp>
      <p:pic>
        <p:nvPicPr>
          <p:cNvPr id="10" name="Inhaltsplatzhalt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5894" y="2707481"/>
            <a:ext cx="2857500" cy="2857500"/>
          </a:xfrm>
        </p:spPr>
      </p:pic>
      <p:pic>
        <p:nvPicPr>
          <p:cNvPr id="9" name="Inhaltsplatzhalt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038" y="2574927"/>
            <a:ext cx="4697412" cy="3122609"/>
          </a:xfrm>
        </p:spPr>
      </p:pic>
      <p:sp>
        <p:nvSpPr>
          <p:cNvPr id="3" name="Fußzeilenplatzhalter 2"/>
          <p:cNvSpPr>
            <a:spLocks noGrp="1"/>
          </p:cNvSpPr>
          <p:nvPr>
            <p:ph type="ftr" sz="quarter" idx="11"/>
          </p:nvPr>
        </p:nvSpPr>
        <p:spPr/>
        <p:txBody>
          <a:bodyPr/>
          <a:lstStyle/>
          <a:p>
            <a:r>
              <a:rPr lang="en-US" smtClean="0"/>
              <a:t>www.matthiasscharer.com</a:t>
            </a:r>
            <a:endParaRPr lang="en-US" dirty="0"/>
          </a:p>
        </p:txBody>
      </p:sp>
      <p:sp>
        <p:nvSpPr>
          <p:cNvPr id="4" name="Foliennummernplatzhalt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985252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2. Verändertes Menschsein – veränderte Menschen</a:t>
            </a:r>
            <a:r>
              <a:rPr lang="de-DE" dirty="0"/>
              <a:t> </a:t>
            </a:r>
          </a:p>
        </p:txBody>
      </p:sp>
      <p:sp>
        <p:nvSpPr>
          <p:cNvPr id="4" name="Fußzeilenplatzhalter 3"/>
          <p:cNvSpPr>
            <a:spLocks noGrp="1"/>
          </p:cNvSpPr>
          <p:nvPr>
            <p:ph type="ftr" sz="quarter" idx="11"/>
          </p:nvPr>
        </p:nvSpPr>
        <p:spPr/>
        <p:txBody>
          <a:bodyPr/>
          <a:lstStyle/>
          <a:p>
            <a:r>
              <a:rPr lang="en-US" smtClean="0"/>
              <a:t>www.matthiasscharer.com</a:t>
            </a:r>
            <a:endParaRPr lang="en-US" dirty="0"/>
          </a:p>
        </p:txBody>
      </p:sp>
      <p:sp>
        <p:nvSpPr>
          <p:cNvPr id="5" name="Foliennummernplatzhalt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902536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2.1. </a:t>
            </a:r>
            <a:r>
              <a:rPr lang="de-DE" dirty="0"/>
              <a:t>Von der stabilen Ich-Identität zur </a:t>
            </a:r>
            <a:r>
              <a:rPr lang="de-DE" dirty="0" err="1"/>
              <a:t>pluralen</a:t>
            </a:r>
            <a:r>
              <a:rPr lang="de-DE" dirty="0"/>
              <a:t> und fragmentarischen </a:t>
            </a:r>
            <a:r>
              <a:rPr lang="de-DE" dirty="0" smtClean="0"/>
              <a:t>Identität</a:t>
            </a:r>
            <a:endParaRPr lang="de-DE" dirty="0"/>
          </a:p>
        </p:txBody>
      </p:sp>
      <p:sp>
        <p:nvSpPr>
          <p:cNvPr id="3" name="Inhaltsplatzhalter 2"/>
          <p:cNvSpPr>
            <a:spLocks noGrp="1"/>
          </p:cNvSpPr>
          <p:nvPr>
            <p:ph idx="1"/>
          </p:nvPr>
        </p:nvSpPr>
        <p:spPr>
          <a:xfrm>
            <a:off x="3987800" y="2336873"/>
            <a:ext cx="7797800" cy="4140127"/>
          </a:xfrm>
        </p:spPr>
        <p:txBody>
          <a:bodyPr>
            <a:normAutofit/>
          </a:bodyPr>
          <a:lstStyle/>
          <a:p>
            <a:r>
              <a:rPr lang="de-DE" dirty="0" smtClean="0"/>
              <a:t>„</a:t>
            </a:r>
            <a:r>
              <a:rPr lang="de-DE" dirty="0"/>
              <a:t>Multiple </a:t>
            </a:r>
            <a:r>
              <a:rPr lang="de-DE" dirty="0" err="1"/>
              <a:t>religious</a:t>
            </a:r>
            <a:r>
              <a:rPr lang="de-DE" dirty="0"/>
              <a:t> </a:t>
            </a:r>
            <a:r>
              <a:rPr lang="de-DE" dirty="0" err="1"/>
              <a:t>belonging</a:t>
            </a:r>
            <a:r>
              <a:rPr lang="de-DE" dirty="0"/>
              <a:t> </a:t>
            </a:r>
            <a:r>
              <a:rPr lang="de-DE" dirty="0" err="1"/>
              <a:t>may</a:t>
            </a:r>
            <a:r>
              <a:rPr lang="de-DE" dirty="0"/>
              <a:t> </a:t>
            </a:r>
            <a:r>
              <a:rPr lang="de-DE" dirty="0" err="1"/>
              <a:t>have</a:t>
            </a:r>
            <a:r>
              <a:rPr lang="de-DE" dirty="0"/>
              <a:t> </a:t>
            </a:r>
            <a:r>
              <a:rPr lang="de-DE" dirty="0" err="1"/>
              <a:t>been</a:t>
            </a:r>
            <a:r>
              <a:rPr lang="de-DE" dirty="0"/>
              <a:t> </a:t>
            </a:r>
            <a:r>
              <a:rPr lang="de-DE" dirty="0" err="1"/>
              <a:t>the</a:t>
            </a:r>
            <a:r>
              <a:rPr lang="de-DE" dirty="0"/>
              <a:t> </a:t>
            </a:r>
            <a:r>
              <a:rPr lang="de-DE" dirty="0" err="1"/>
              <a:t>rule</a:t>
            </a:r>
            <a:r>
              <a:rPr lang="de-DE" dirty="0"/>
              <a:t> </a:t>
            </a:r>
            <a:r>
              <a:rPr lang="de-DE" dirty="0" err="1"/>
              <a:t>rather</a:t>
            </a:r>
            <a:r>
              <a:rPr lang="de-DE" dirty="0"/>
              <a:t> </a:t>
            </a:r>
            <a:r>
              <a:rPr lang="de-DE" dirty="0" err="1"/>
              <a:t>than</a:t>
            </a:r>
            <a:r>
              <a:rPr lang="de-DE" dirty="0"/>
              <a:t> </a:t>
            </a:r>
            <a:r>
              <a:rPr lang="de-DE" dirty="0" err="1"/>
              <a:t>the</a:t>
            </a:r>
            <a:r>
              <a:rPr lang="de-DE" dirty="0"/>
              <a:t> </a:t>
            </a:r>
            <a:r>
              <a:rPr lang="de-DE" dirty="0" err="1"/>
              <a:t>exeption</a:t>
            </a:r>
            <a:r>
              <a:rPr lang="de-DE" dirty="0"/>
              <a:t>, at last on a </a:t>
            </a:r>
            <a:r>
              <a:rPr lang="de-DE" dirty="0" err="1"/>
              <a:t>popular</a:t>
            </a:r>
            <a:r>
              <a:rPr lang="de-DE" dirty="0"/>
              <a:t> </a:t>
            </a:r>
            <a:r>
              <a:rPr lang="de-DE" dirty="0" err="1"/>
              <a:t>level</a:t>
            </a:r>
            <a:r>
              <a:rPr lang="de-DE" dirty="0"/>
              <a:t>.“ (C. </a:t>
            </a:r>
            <a:r>
              <a:rPr lang="de-DE" dirty="0" err="1"/>
              <a:t>Cornille</a:t>
            </a:r>
            <a:r>
              <a:rPr lang="de-DE" dirty="0"/>
              <a:t>)</a:t>
            </a:r>
          </a:p>
          <a:p>
            <a:r>
              <a:rPr lang="de-DE" dirty="0"/>
              <a:t>„Wir sind immer zugleich auch gleichsam Ruinen unserer Vergangenheit, Fragmente zerbrochener Hoffnungen, verronnener Lebenswünsche, verworfener Möglichkeiten, vertaner und verspielter Chancen. Wir sind Ruinen auf Grund unseres Versagens und unserer Schuld ebenso wie auf Grund zugefügter Verletzungen und erlittener und widerfahrener Verluste und Niederlagen.“ (H. Luther) </a:t>
            </a:r>
          </a:p>
          <a:p>
            <a:endParaRPr lang="de-DE" dirty="0"/>
          </a:p>
          <a:p>
            <a:endParaRPr lang="de-DE" dirty="0"/>
          </a:p>
        </p:txBody>
      </p:sp>
      <p:pic>
        <p:nvPicPr>
          <p:cNvPr id="6" name="Bild 5"/>
          <p:cNvPicPr>
            <a:picLocks noChangeAspect="1"/>
          </p:cNvPicPr>
          <p:nvPr/>
        </p:nvPicPr>
        <p:blipFill>
          <a:blip r:embed="rId2"/>
          <a:stretch>
            <a:fillRect/>
          </a:stretch>
        </p:blipFill>
        <p:spPr>
          <a:xfrm>
            <a:off x="703701" y="2006600"/>
            <a:ext cx="3284099" cy="4811205"/>
          </a:xfrm>
          <a:prstGeom prst="rect">
            <a:avLst/>
          </a:prstGeom>
        </p:spPr>
      </p:pic>
      <p:sp>
        <p:nvSpPr>
          <p:cNvPr id="4" name="Fußzeilenplatzhalter 3"/>
          <p:cNvSpPr>
            <a:spLocks noGrp="1"/>
          </p:cNvSpPr>
          <p:nvPr>
            <p:ph type="ftr" sz="quarter" idx="11"/>
          </p:nvPr>
        </p:nvSpPr>
        <p:spPr/>
        <p:txBody>
          <a:bodyPr/>
          <a:lstStyle/>
          <a:p>
            <a:r>
              <a:rPr lang="en-US" smtClean="0"/>
              <a:t>www.matthiasscharer.com</a:t>
            </a:r>
            <a:endParaRPr lang="en-US" dirty="0"/>
          </a:p>
        </p:txBody>
      </p:sp>
      <p:sp>
        <p:nvSpPr>
          <p:cNvPr id="5" name="Foliennummernplatzhalt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006608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0</TotalTime>
  <Words>510</Words>
  <Application>Microsoft Macintosh PowerPoint</Application>
  <PresentationFormat>Breitbild</PresentationFormat>
  <Paragraphs>68</Paragraphs>
  <Slides>15</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Calibri</vt:lpstr>
      <vt:lpstr>Trebuchet MS</vt:lpstr>
      <vt:lpstr>Arial</vt:lpstr>
      <vt:lpstr>Berlin</vt:lpstr>
      <vt:lpstr>„Was du betrittst ist heiliger Boden“ </vt:lpstr>
      <vt:lpstr>Ruth C. Cohn und „ihre“ TZI</vt:lpstr>
      <vt:lpstr>Hermeneutik menschlicher Veränderung</vt:lpstr>
      <vt:lpstr>1. Prägende Traditionsumbrüche und veränderte Kontexte</vt:lpstr>
      <vt:lpstr>1.1. Das Ende der großen Erzählungen und das Bewusstsein von Individualität und Pluralität</vt:lpstr>
      <vt:lpstr>2. Die aufkommende Angst vor der Vielheit, „frei flottierende Unsicherheit“ und die Suche nach „starken“ Männern/Frauen</vt:lpstr>
      <vt:lpstr>3. Zwischen on-line und off-line: Die Ambivalenz der digitalen Welt in den sozialen Medien</vt:lpstr>
      <vt:lpstr>2. Verändertes Menschsein – veränderte Menschen </vt:lpstr>
      <vt:lpstr>2.1. Von der stabilen Ich-Identität zur pluralen und fragmentarischen Identität</vt:lpstr>
      <vt:lpstr>2.2. Die Bürde des Individuums in der Leistungsgesellschaft alles allein lösen zu müssen</vt:lpstr>
      <vt:lpstr>2.3. Dem „verknoteten“ Subjekt „dritte Räume“ eröffnen</vt:lpstr>
      <vt:lpstr>3. In Ehrfurcht vor dem “heiligen Boden” dem Anderen und Fremden begegnen </vt:lpstr>
      <vt:lpstr>1. Prägende Traditionsumbrüche und veränderte Kontexte</vt:lpstr>
      <vt:lpstr>2. Verändertes Menschsein – veränderte Menschen</vt:lpstr>
      <vt:lpstr>3. In Ehrfurcht vor dem „heiligen“ Boden dem Anderen und Fremden begegnen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du betrittst ist heiliger Boden“ </dc:title>
  <dc:creator>Matthias Scharer</dc:creator>
  <cp:lastModifiedBy>Matthias Scharer</cp:lastModifiedBy>
  <cp:revision>20</cp:revision>
  <dcterms:created xsi:type="dcterms:W3CDTF">2016-08-22T15:36:08Z</dcterms:created>
  <dcterms:modified xsi:type="dcterms:W3CDTF">2016-09-27T09:01:25Z</dcterms:modified>
</cp:coreProperties>
</file>